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44" r:id="rId3"/>
    <p:sldId id="261" r:id="rId4"/>
    <p:sldId id="293" r:id="rId5"/>
    <p:sldId id="307" r:id="rId6"/>
    <p:sldId id="343" r:id="rId7"/>
    <p:sldId id="329" r:id="rId8"/>
    <p:sldId id="331" r:id="rId9"/>
    <p:sldId id="330" r:id="rId10"/>
    <p:sldId id="259" r:id="rId11"/>
    <p:sldId id="284" r:id="rId12"/>
    <p:sldId id="272" r:id="rId13"/>
    <p:sldId id="332" r:id="rId14"/>
    <p:sldId id="323" r:id="rId15"/>
    <p:sldId id="342" r:id="rId16"/>
    <p:sldId id="334" r:id="rId17"/>
    <p:sldId id="353" r:id="rId18"/>
    <p:sldId id="336" r:id="rId19"/>
    <p:sldId id="355" r:id="rId20"/>
    <p:sldId id="357" r:id="rId21"/>
    <p:sldId id="358" r:id="rId22"/>
    <p:sldId id="324" r:id="rId23"/>
    <p:sldId id="345" r:id="rId24"/>
    <p:sldId id="360" r:id="rId25"/>
    <p:sldId id="361" r:id="rId26"/>
    <p:sldId id="322" r:id="rId27"/>
    <p:sldId id="310" r:id="rId28"/>
    <p:sldId id="3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13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2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8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8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9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4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4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987B8-3F6E-4120-8243-49306F1BA5F8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7A70-5C07-4A4C-B3FE-BD11F2EE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4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429000"/>
          </a:xfrm>
          <a:ln w="15875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  <a:t>Modal Verbs</a:t>
            </a:r>
            <a:b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  <a:t>Teaching Modals to 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  <a:t>Low-Level 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haroni" panose="02010803020104030203" pitchFamily="2" charset="-79"/>
              </a:rPr>
              <a:t>ESL Students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7620000" cy="1752600"/>
          </a:xfrm>
          <a:noFill/>
          <a:ln w="15875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Estrangelo Edessa" panose="03080600000000000000" pitchFamily="66" charset="0"/>
              </a:rPr>
              <a:t>Julian Elias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Estrangelo Edessa" panose="03080600000000000000" pitchFamily="66" charset="0"/>
              </a:rPr>
              <a:t>Sac State English Language Institute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Estrangelo Edessa" panose="03080600000000000000" pitchFamily="66" charset="0"/>
              </a:rPr>
              <a:t>&amp; Cosumnes River College</a:t>
            </a:r>
            <a:endParaRPr lang="en-US" sz="2800" b="1" dirty="0">
              <a:solidFill>
                <a:schemeClr val="tx1"/>
              </a:solidFill>
              <a:latin typeface="Bookman Old Style" panose="02050604050505020204" pitchFamily="18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29677"/>
              </p:ext>
            </p:extLst>
          </p:nvPr>
        </p:nvGraphicFramePr>
        <p:xfrm>
          <a:off x="76200" y="1295400"/>
          <a:ext cx="89154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76985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easy /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anose="02020404030301010803" pitchFamily="18" charset="0"/>
                        </a:rPr>
                        <a:t>not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confusing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so-so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difficult / confusing</a:t>
                      </a:r>
                      <a:endParaRPr lang="en-US" sz="20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9856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simple present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63.16%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9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23.68%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13.16%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69856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present progressive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21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55.26%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31.58%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7.89%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5.26%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6108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simple</a:t>
                      </a:r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r>
                        <a:rPr lang="en-US" sz="2100" b="1" baseline="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past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42.11%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31.58%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21.05%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5.25%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6108">
                <a:tc>
                  <a:txBody>
                    <a:bodyPr/>
                    <a:lstStyle/>
                    <a:p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future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34.21%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31.58%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28.95%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5.26%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6108">
                <a:tc>
                  <a:txBody>
                    <a:bodyPr/>
                    <a:lstStyle/>
                    <a:p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nouns &amp; pronouns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28.95%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26.31%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34.21%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10.53%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56108">
                <a:tc>
                  <a:txBody>
                    <a:bodyPr/>
                    <a:lstStyle/>
                    <a:p>
                      <a:endParaRPr lang="en-US" sz="900" b="1" dirty="0" smtClean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r>
                        <a:rPr lang="en-US" sz="21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modals</a:t>
                      </a:r>
                      <a:endParaRPr lang="en-US" sz="21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7.89%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5.26%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19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50%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21.05%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15.79%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nformal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rammar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urvey</a:t>
            </a:r>
            <a:r>
              <a:rPr lang="en-US" b="1" dirty="0" smtClean="0">
                <a:latin typeface="Garamond" panose="02020404030301010803" pitchFamily="18" charset="0"/>
              </a:rPr>
              <a:t/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3600" b="1" dirty="0" smtClean="0">
                <a:latin typeface="Garamond" panose="02020404030301010803" pitchFamily="18" charset="0"/>
              </a:rPr>
              <a:t>38 low/low-intermediate students</a:t>
            </a:r>
            <a:endParaRPr lang="en-US" sz="3600" b="1" dirty="0">
              <a:latin typeface="Garamond" panose="02020404030301010803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72200" y="2057400"/>
            <a:ext cx="2743200" cy="38100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76400" y="2057400"/>
            <a:ext cx="2743200" cy="38100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76400" y="5867400"/>
            <a:ext cx="2743200" cy="68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172200" y="5867400"/>
            <a:ext cx="2743200" cy="68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5" y="5867400"/>
            <a:ext cx="1015616" cy="68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0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common low-level mistakes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6934200" cy="5486400"/>
          </a:xfrm>
        </p:spPr>
        <p:txBody>
          <a:bodyPr>
            <a:noAutofit/>
          </a:bodyPr>
          <a:lstStyle/>
          <a:p>
            <a:r>
              <a:rPr lang="en-US" sz="2700" dirty="0" smtClean="0">
                <a:latin typeface="Garamond" panose="02020404030301010803" pitchFamily="18" charset="0"/>
              </a:rPr>
              <a:t> Sam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did be </a:t>
            </a:r>
            <a:r>
              <a:rPr lang="en-US" sz="2700" dirty="0" smtClean="0">
                <a:latin typeface="Garamond" panose="02020404030301010803" pitchFamily="18" charset="0"/>
              </a:rPr>
              <a:t>late yesterday.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Why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did</a:t>
            </a:r>
            <a:r>
              <a:rPr lang="en-US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Sam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late yesterday?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I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was </a:t>
            </a:r>
            <a:r>
              <a:rPr lang="en-US" sz="2700" b="1" dirty="0">
                <a:latin typeface="Garamond" panose="02020404030301010803" pitchFamily="18" charset="0"/>
              </a:rPr>
              <a:t>slept</a:t>
            </a:r>
            <a:r>
              <a:rPr lang="en-US" sz="2700" b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sz="2700" dirty="0">
                <a:latin typeface="Garamond" panose="02020404030301010803" pitchFamily="18" charset="0"/>
              </a:rPr>
              <a:t>last night</a:t>
            </a:r>
            <a:r>
              <a:rPr lang="en-US" sz="27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She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was </a:t>
            </a:r>
            <a:r>
              <a:rPr lang="en-US" sz="2700" b="1" dirty="0" smtClean="0">
                <a:latin typeface="Garamond" panose="02020404030301010803" pitchFamily="18" charset="0"/>
              </a:rPr>
              <a:t>closed</a:t>
            </a:r>
            <a:r>
              <a:rPr lang="en-US" sz="27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the window ten minutes ago.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Are</a:t>
            </a:r>
            <a:r>
              <a:rPr lang="en-US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they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ate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pizza for dinner last night?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What </a:t>
            </a:r>
            <a:r>
              <a:rPr lang="en-US" sz="2700" b="1" dirty="0" smtClean="0">
                <a:latin typeface="Garamond" panose="02020404030301010803" pitchFamily="18" charset="0"/>
              </a:rPr>
              <a:t>did</a:t>
            </a:r>
            <a:r>
              <a:rPr lang="en-US" sz="2700" dirty="0" smtClean="0">
                <a:latin typeface="Garamond" panose="02020404030301010803" pitchFamily="18" charset="0"/>
              </a:rPr>
              <a:t> they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ate</a:t>
            </a:r>
            <a:r>
              <a:rPr lang="en-US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for dinner last night?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</a:t>
            </a:r>
            <a:r>
              <a:rPr lang="en-US" sz="2700" b="1" dirty="0" smtClean="0">
                <a:latin typeface="Garamond" panose="02020404030301010803" pitchFamily="18" charset="0"/>
              </a:rPr>
              <a:t>Does</a:t>
            </a:r>
            <a:r>
              <a:rPr lang="en-US" sz="2700" dirty="0" smtClean="0">
                <a:latin typeface="Garamond" panose="02020404030301010803" pitchFamily="18" charset="0"/>
              </a:rPr>
              <a:t> Kate usually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a salad for lunch?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What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did</a:t>
            </a:r>
            <a:r>
              <a:rPr lang="en-US" sz="27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Kate usually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has</a:t>
            </a:r>
            <a:r>
              <a:rPr lang="en-US" sz="27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for lunch?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David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is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often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lift</a:t>
            </a:r>
            <a:r>
              <a:rPr lang="en-US" sz="27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weights.</a:t>
            </a:r>
          </a:p>
          <a:p>
            <a:r>
              <a:rPr lang="en-US" sz="2700" dirty="0" smtClean="0">
                <a:latin typeface="Garamond" panose="02020404030301010803" pitchFamily="18" charset="0"/>
              </a:rPr>
              <a:t> Why </a:t>
            </a:r>
            <a:r>
              <a:rPr lang="en-US" sz="2700" b="1" dirty="0" smtClean="0">
                <a:latin typeface="Garamond" panose="02020404030301010803" pitchFamily="18" charset="0"/>
              </a:rPr>
              <a:t>did</a:t>
            </a:r>
            <a:r>
              <a:rPr lang="en-US" sz="2700" dirty="0" smtClean="0">
                <a:latin typeface="Garamond" panose="02020404030301010803" pitchFamily="18" charset="0"/>
              </a:rPr>
              <a:t> she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spent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sz="2700" dirty="0" smtClean="0">
                <a:latin typeface="Garamond" panose="02020404030301010803" pitchFamily="18" charset="0"/>
              </a:rPr>
              <a:t>the day at home yesterday?</a:t>
            </a:r>
          </a:p>
        </p:txBody>
      </p:sp>
    </p:spTree>
    <p:extLst>
      <p:ext uri="{BB962C8B-B14F-4D97-AF65-F5344CB8AC3E}">
        <p14:creationId xmlns:p14="http://schemas.microsoft.com/office/powerpoint/2010/main" val="23004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6294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am/is/are/was/were + present participle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I </a:t>
            </a:r>
            <a:r>
              <a:rPr lang="en-US" b="1" dirty="0" smtClean="0">
                <a:latin typeface="Garamond" panose="02020404030301010803" pitchFamily="18" charset="0"/>
              </a:rPr>
              <a:t>am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 </a:t>
            </a:r>
            <a:r>
              <a:rPr lang="en-US" dirty="0" smtClean="0">
                <a:latin typeface="Garamond" panose="02020404030301010803" pitchFamily="18" charset="0"/>
              </a:rPr>
              <a:t>soccer.  (I </a:t>
            </a:r>
            <a:r>
              <a:rPr lang="en-US" b="1" dirty="0" smtClean="0">
                <a:latin typeface="Garamond" panose="02020404030301010803" pitchFamily="18" charset="0"/>
              </a:rPr>
              <a:t>am playing </a:t>
            </a:r>
            <a:r>
              <a:rPr lang="en-US" dirty="0" smtClean="0">
                <a:latin typeface="Garamond" panose="02020404030301010803" pitchFamily="18" charset="0"/>
              </a:rPr>
              <a:t>….)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do/don’t + base form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b="1" dirty="0" smtClean="0">
                <a:latin typeface="Garamond" panose="02020404030301010803" pitchFamily="18" charset="0"/>
              </a:rPr>
              <a:t>Do</a:t>
            </a:r>
            <a:r>
              <a:rPr lang="en-US" dirty="0" smtClean="0">
                <a:latin typeface="Garamond" panose="02020404030301010803" pitchFamily="18" charset="0"/>
              </a:rPr>
              <a:t> you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playing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soccer?  (</a:t>
            </a:r>
            <a:r>
              <a:rPr lang="en-US" b="1" dirty="0" smtClean="0">
                <a:latin typeface="Garamond" panose="02020404030301010803" pitchFamily="18" charset="0"/>
              </a:rPr>
              <a:t>Do</a:t>
            </a:r>
            <a:r>
              <a:rPr lang="en-US" dirty="0" smtClean="0">
                <a:latin typeface="Garamond" panose="02020404030301010803" pitchFamily="18" charset="0"/>
              </a:rPr>
              <a:t> you </a:t>
            </a:r>
            <a:r>
              <a:rPr lang="en-US" b="1" dirty="0" smtClean="0">
                <a:latin typeface="Garamond" panose="02020404030301010803" pitchFamily="18" charset="0"/>
              </a:rPr>
              <a:t>play</a:t>
            </a:r>
            <a:r>
              <a:rPr lang="en-US" dirty="0" smtClean="0">
                <a:latin typeface="Garamond" panose="02020404030301010803" pitchFamily="18" charset="0"/>
              </a:rPr>
              <a:t>…?)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oes/doesn’t + base form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He </a:t>
            </a:r>
            <a:r>
              <a:rPr lang="en-US" b="1" dirty="0" smtClean="0">
                <a:latin typeface="Garamond" panose="02020404030301010803" pitchFamily="18" charset="0"/>
              </a:rPr>
              <a:t>doesn’t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playing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soccer.  (He </a:t>
            </a:r>
            <a:r>
              <a:rPr lang="en-US" b="1" dirty="0" smtClean="0">
                <a:latin typeface="Garamond" panose="02020404030301010803" pitchFamily="18" charset="0"/>
              </a:rPr>
              <a:t>doesn’t play</a:t>
            </a:r>
            <a:r>
              <a:rPr lang="en-US" dirty="0" smtClean="0">
                <a:latin typeface="Garamond" panose="02020404030301010803" pitchFamily="18" charset="0"/>
              </a:rPr>
              <a:t>….)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id/didn’t + base form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’m </a:t>
            </a:r>
            <a:r>
              <a:rPr lang="en-US" b="1" dirty="0" smtClean="0">
                <a:latin typeface="Garamond" panose="02020404030301010803" pitchFamily="18" charset="0"/>
              </a:rPr>
              <a:t>not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soccer.  (I </a:t>
            </a:r>
            <a:r>
              <a:rPr lang="en-US" b="1" dirty="0" smtClean="0">
                <a:latin typeface="Garamond" panose="02020404030301010803" pitchFamily="18" charset="0"/>
              </a:rPr>
              <a:t>didn’t play</a:t>
            </a:r>
            <a:r>
              <a:rPr lang="en-US" dirty="0" smtClean="0">
                <a:latin typeface="Garamond" panose="02020404030301010803" pitchFamily="18" charset="0"/>
              </a:rPr>
              <a:t>….)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I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was</a:t>
            </a:r>
            <a:r>
              <a:rPr lang="en-US" b="1" dirty="0" smtClean="0">
                <a:latin typeface="Garamond" panose="02020404030301010803" pitchFamily="18" charset="0"/>
              </a:rPr>
              <a:t>n’t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b="1" dirty="0" smtClean="0">
                <a:latin typeface="Garamond" panose="02020404030301010803" pitchFamily="18" charset="0"/>
              </a:rPr>
              <a:t>play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soccer.  (I </a:t>
            </a:r>
            <a:r>
              <a:rPr lang="en-US" b="1" dirty="0" smtClean="0">
                <a:latin typeface="Garamond" panose="02020404030301010803" pitchFamily="18" charset="0"/>
              </a:rPr>
              <a:t>didn’t play</a:t>
            </a:r>
            <a:r>
              <a:rPr lang="en-US" dirty="0" smtClean="0">
                <a:latin typeface="Garamond" panose="02020404030301010803" pitchFamily="18" charset="0"/>
              </a:rPr>
              <a:t>….)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I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was</a:t>
            </a:r>
            <a:r>
              <a:rPr lang="en-US" b="1" dirty="0" smtClean="0">
                <a:latin typeface="Garamond" panose="02020404030301010803" pitchFamily="18" charset="0"/>
              </a:rPr>
              <a:t>n’t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played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soccer.  (I </a:t>
            </a:r>
            <a:r>
              <a:rPr lang="en-US" b="1" dirty="0" smtClean="0">
                <a:latin typeface="Garamond" panose="02020404030301010803" pitchFamily="18" charset="0"/>
              </a:rPr>
              <a:t>didn’t play</a:t>
            </a:r>
            <a:r>
              <a:rPr lang="en-US" dirty="0" smtClean="0">
                <a:latin typeface="Garamond" panose="02020404030301010803" pitchFamily="18" charset="0"/>
              </a:rPr>
              <a:t>….)</a:t>
            </a:r>
            <a:endParaRPr lang="en-US" dirty="0">
              <a:latin typeface="Garamond" panose="02020404030301010803" pitchFamily="18" charset="0"/>
            </a:endParaRP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b="1" dirty="0" smtClean="0">
                <a:latin typeface="Garamond" panose="02020404030301010803" pitchFamily="18" charset="0"/>
              </a:rPr>
              <a:t>Did</a:t>
            </a:r>
            <a:r>
              <a:rPr lang="en-US" dirty="0" smtClean="0">
                <a:latin typeface="Garamond" panose="02020404030301010803" pitchFamily="18" charset="0"/>
              </a:rPr>
              <a:t> 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soccer?  (</a:t>
            </a:r>
            <a:r>
              <a:rPr lang="en-US" b="1" dirty="0" smtClean="0">
                <a:latin typeface="Garamond" panose="02020404030301010803" pitchFamily="18" charset="0"/>
              </a:rPr>
              <a:t>Did</a:t>
            </a:r>
            <a:r>
              <a:rPr lang="en-US" dirty="0" smtClean="0">
                <a:latin typeface="Garamond" panose="02020404030301010803" pitchFamily="18" charset="0"/>
              </a:rPr>
              <a:t> he </a:t>
            </a:r>
            <a:r>
              <a:rPr lang="en-US" b="1" dirty="0" smtClean="0">
                <a:latin typeface="Garamond" panose="02020404030301010803" pitchFamily="18" charset="0"/>
              </a:rPr>
              <a:t>play</a:t>
            </a:r>
            <a:r>
              <a:rPr lang="en-US" dirty="0" smtClean="0">
                <a:latin typeface="Garamond" panose="02020404030301010803" pitchFamily="18" charset="0"/>
              </a:rPr>
              <a:t>…?)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 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didn’t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played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soccer.  (He </a:t>
            </a:r>
            <a:r>
              <a:rPr lang="en-US" b="1" dirty="0" smtClean="0">
                <a:latin typeface="Garamond" panose="02020404030301010803" pitchFamily="18" charset="0"/>
              </a:rPr>
              <a:t>didn’t play</a:t>
            </a:r>
            <a:r>
              <a:rPr lang="en-US" dirty="0" smtClean="0">
                <a:latin typeface="Garamond" panose="02020404030301010803" pitchFamily="18" charset="0"/>
              </a:rPr>
              <a:t>….)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Azar</a:t>
            </a:r>
            <a:r>
              <a:rPr lang="en-US" b="1" dirty="0" smtClean="0">
                <a:latin typeface="Garamond" panose="02020404030301010803" pitchFamily="18" charset="0"/>
              </a:rPr>
              <a:t> &amp; Hagen – Ch. 12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Modals, Part 1: Expressing Ability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Pronunciation of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i="1" dirty="0" smtClean="0">
                <a:latin typeface="Garamond" panose="02020404030301010803" pitchFamily="18" charset="0"/>
              </a:rPr>
              <a:t>can’t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  <a:r>
              <a:rPr lang="en-US" dirty="0" smtClean="0">
                <a:latin typeface="Garamond" panose="02020404030301010803" pitchFamily="18" charset="0"/>
              </a:rPr>
              <a:t> – questions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know how 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could</a:t>
            </a:r>
            <a:r>
              <a:rPr lang="en-US" dirty="0" smtClean="0">
                <a:latin typeface="Garamond" panose="02020404030301010803" pitchFamily="18" charset="0"/>
              </a:rPr>
              <a:t> – past of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be able 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dirty="0" smtClean="0">
                <a:latin typeface="Garamond" panose="02020404030301010803" pitchFamily="18" charset="0"/>
              </a:rPr>
              <a:t>very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dirty="0" smtClean="0">
                <a:latin typeface="Garamond" panose="02020404030301010803" pitchFamily="18" charset="0"/>
              </a:rPr>
              <a:t>too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dirty="0" smtClean="0">
                <a:latin typeface="Garamond" panose="02020404030301010803" pitchFamily="18" charset="0"/>
              </a:rPr>
              <a:t>two</a:t>
            </a:r>
            <a:r>
              <a:rPr lang="en-US" dirty="0" smtClean="0">
                <a:latin typeface="Garamond" panose="02020404030301010803" pitchFamily="18" charset="0"/>
              </a:rPr>
              <a:t>, </a:t>
            </a:r>
            <a:r>
              <a:rPr lang="en-US" b="1" dirty="0" smtClean="0">
                <a:latin typeface="Garamond" panose="02020404030301010803" pitchFamily="18" charset="0"/>
              </a:rPr>
              <a:t>too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dirty="0" smtClean="0">
                <a:latin typeface="Garamond" panose="02020404030301010803" pitchFamily="18" charset="0"/>
              </a:rPr>
              <a:t>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More about prepositions: </a:t>
            </a:r>
            <a:r>
              <a:rPr lang="en-US" b="1" dirty="0" smtClean="0">
                <a:latin typeface="Garamond" panose="02020404030301010803" pitchFamily="18" charset="0"/>
              </a:rPr>
              <a:t>at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dirty="0" smtClean="0">
                <a:latin typeface="Garamond" panose="02020404030301010803" pitchFamily="18" charset="0"/>
              </a:rPr>
              <a:t>in</a:t>
            </a:r>
            <a:r>
              <a:rPr lang="en-US" dirty="0" smtClean="0">
                <a:latin typeface="Garamond" panose="02020404030301010803" pitchFamily="18" charset="0"/>
              </a:rPr>
              <a:t> for place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5400" y="2667000"/>
            <a:ext cx="3429000" cy="156966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aramond" panose="02020404030301010803" pitchFamily="18" charset="0"/>
              </a:rPr>
              <a:t>w</a:t>
            </a:r>
            <a:r>
              <a:rPr lang="en-US" sz="3200" b="1" dirty="0" smtClean="0">
                <a:latin typeface="Garamond" panose="02020404030301010803" pitchFamily="18" charset="0"/>
              </a:rPr>
              <a:t>ill</a:t>
            </a:r>
            <a:r>
              <a:rPr lang="en-US" sz="3200" dirty="0" smtClean="0">
                <a:latin typeface="Garamond" panose="02020404030301010803" pitchFamily="18" charset="0"/>
              </a:rPr>
              <a:t>, </a:t>
            </a:r>
            <a:r>
              <a:rPr lang="en-US" sz="3200" b="1" dirty="0" smtClean="0">
                <a:latin typeface="Garamond" panose="02020404030301010803" pitchFamily="18" charset="0"/>
              </a:rPr>
              <a:t>be going to</a:t>
            </a:r>
            <a:r>
              <a:rPr lang="en-US" sz="3200" dirty="0" smtClean="0">
                <a:latin typeface="Garamond" panose="02020404030301010803" pitchFamily="18" charset="0"/>
              </a:rPr>
              <a:t>, </a:t>
            </a:r>
            <a:r>
              <a:rPr lang="en-US" sz="3200" b="1" dirty="0" smtClean="0">
                <a:latin typeface="Garamond" panose="02020404030301010803" pitchFamily="18" charset="0"/>
              </a:rPr>
              <a:t>may</a:t>
            </a:r>
            <a:r>
              <a:rPr lang="en-US" sz="3200" dirty="0" smtClean="0">
                <a:latin typeface="Garamond" panose="02020404030301010803" pitchFamily="18" charset="0"/>
              </a:rPr>
              <a:t> &amp; </a:t>
            </a:r>
            <a:r>
              <a:rPr lang="en-US" sz="3200" b="1" dirty="0" smtClean="0">
                <a:latin typeface="Garamond" panose="02020404030301010803" pitchFamily="18" charset="0"/>
              </a:rPr>
              <a:t>might</a:t>
            </a:r>
            <a:r>
              <a:rPr lang="en-US" sz="3200" dirty="0" smtClean="0">
                <a:latin typeface="Garamond" panose="02020404030301010803" pitchFamily="18" charset="0"/>
              </a:rPr>
              <a:t> are in Chapters 10 &amp; 11</a:t>
            </a:r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6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Azar</a:t>
            </a:r>
            <a:r>
              <a:rPr lang="en-US" b="1" dirty="0" smtClean="0">
                <a:latin typeface="Garamond" panose="02020404030301010803" pitchFamily="18" charset="0"/>
              </a:rPr>
              <a:t> &amp; Hagen – Ch. 12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Modals, Part 1: Expressing Ability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Pronunciation of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i="1" dirty="0" smtClean="0">
                <a:latin typeface="Garamond" panose="02020404030301010803" pitchFamily="18" charset="0"/>
              </a:rPr>
              <a:t>can’t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  <a:r>
              <a:rPr lang="en-US" dirty="0" smtClean="0">
                <a:latin typeface="Garamond" panose="02020404030301010803" pitchFamily="18" charset="0"/>
              </a:rPr>
              <a:t> – questions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know how 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could</a:t>
            </a:r>
            <a:r>
              <a:rPr lang="en-US" dirty="0" smtClean="0">
                <a:latin typeface="Garamond" panose="02020404030301010803" pitchFamily="18" charset="0"/>
              </a:rPr>
              <a:t> – past of </a:t>
            </a:r>
            <a:r>
              <a:rPr lang="en-US" b="1" i="1" dirty="0" smtClean="0">
                <a:latin typeface="Garamond" panose="02020404030301010803" pitchFamily="18" charset="0"/>
              </a:rPr>
              <a:t>can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be able 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dirty="0" smtClean="0">
                <a:latin typeface="Garamond" panose="02020404030301010803" pitchFamily="18" charset="0"/>
              </a:rPr>
              <a:t>very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dirty="0" smtClean="0">
                <a:latin typeface="Garamond" panose="02020404030301010803" pitchFamily="18" charset="0"/>
              </a:rPr>
              <a:t>too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dirty="0" smtClean="0">
                <a:latin typeface="Garamond" panose="02020404030301010803" pitchFamily="18" charset="0"/>
              </a:rPr>
              <a:t>two</a:t>
            </a:r>
            <a:r>
              <a:rPr lang="en-US" dirty="0" smtClean="0">
                <a:latin typeface="Garamond" panose="02020404030301010803" pitchFamily="18" charset="0"/>
              </a:rPr>
              <a:t>, </a:t>
            </a:r>
            <a:r>
              <a:rPr lang="en-US" b="1" dirty="0" smtClean="0">
                <a:latin typeface="Garamond" panose="02020404030301010803" pitchFamily="18" charset="0"/>
              </a:rPr>
              <a:t>too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dirty="0" smtClean="0">
                <a:latin typeface="Garamond" panose="02020404030301010803" pitchFamily="18" charset="0"/>
              </a:rPr>
              <a:t>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More about prepositions: </a:t>
            </a:r>
            <a:r>
              <a:rPr lang="en-US" b="1" dirty="0" smtClean="0">
                <a:latin typeface="Garamond" panose="02020404030301010803" pitchFamily="18" charset="0"/>
              </a:rPr>
              <a:t>at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dirty="0" smtClean="0">
                <a:latin typeface="Garamond" panose="02020404030301010803" pitchFamily="18" charset="0"/>
              </a:rPr>
              <a:t>in</a:t>
            </a:r>
            <a:r>
              <a:rPr lang="en-US" dirty="0" smtClean="0">
                <a:latin typeface="Garamond" panose="02020404030301010803" pitchFamily="18" charset="0"/>
              </a:rPr>
              <a:t> for place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429000" cy="4876800"/>
          </a:xfrm>
          <a:ln w="15875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latin typeface="Garamond" panose="02020404030301010803" pitchFamily="18" charset="0"/>
              </a:rPr>
              <a:t>Good information &amp; exercises, but…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Garamond" panose="02020404030301010803" pitchFamily="18" charset="0"/>
            </a:endParaRPr>
          </a:p>
          <a:p>
            <a:pPr>
              <a:buFont typeface="Wingdings"/>
              <a:buChar char="ß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hrasal modal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>
              <a:buFont typeface="Wingdings"/>
              <a:buChar char="ß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hrasal modal</a:t>
            </a:r>
          </a:p>
          <a:p>
            <a:pPr>
              <a:buFont typeface="Wingdings"/>
              <a:buChar char="ß"/>
            </a:pPr>
            <a:r>
              <a:rPr lang="en-US" dirty="0">
                <a:latin typeface="Garamond" panose="02020404030301010803" pitchFamily="18" charset="0"/>
                <a:sym typeface="Wingdings" panose="05000000000000000000" pitchFamily="2" charset="2"/>
              </a:rPr>
              <a:t>o</a:t>
            </a:r>
            <a:r>
              <a:rPr lang="en-US" dirty="0" smtClean="0">
                <a:latin typeface="Garamond" panose="02020404030301010803" pitchFamily="18" charset="0"/>
                <a:sym typeface="Wingdings" panose="05000000000000000000" pitchFamily="2" charset="2"/>
              </a:rPr>
              <a:t>nly if enough time</a:t>
            </a:r>
          </a:p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only if enough time</a:t>
            </a:r>
            <a:endParaRPr lang="en-US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>
              <a:buFont typeface="Wingdings"/>
              <a:buChar char="ß"/>
            </a:pPr>
            <a:r>
              <a:rPr lang="en-US" dirty="0" smtClean="0">
                <a:latin typeface="Garamond" panose="02020404030301010803" pitchFamily="18" charset="0"/>
                <a:sym typeface="Wingdings" panose="05000000000000000000" pitchFamily="2" charset="2"/>
              </a:rPr>
              <a:t>only if enough time</a:t>
            </a:r>
            <a:endParaRPr lang="en-US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latin typeface="Garamond" panose="02020404030301010803" pitchFamily="18" charset="0"/>
              </a:rPr>
              <a:t>Most low-level students have a lot of trouble with phrasal modals.</a:t>
            </a:r>
            <a:endParaRPr lang="en-US" sz="54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odal vs. phrasal modal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ill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I/You/She/He/It/We/ They </a:t>
            </a:r>
            <a:r>
              <a:rPr lang="en-US" sz="2600" b="1" dirty="0" smtClean="0">
                <a:latin typeface="Garamond" panose="02020404030301010803" pitchFamily="18" charset="0"/>
              </a:rPr>
              <a:t>will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I/You/She/He/It/We/ They </a:t>
            </a:r>
            <a:r>
              <a:rPr lang="en-US" sz="2600" b="1" dirty="0" smtClean="0">
                <a:latin typeface="Garamond" panose="02020404030301010803" pitchFamily="18" charset="0"/>
              </a:rPr>
              <a:t>will not </a:t>
            </a:r>
            <a:r>
              <a:rPr lang="en-US" sz="2600" dirty="0" smtClean="0">
                <a:latin typeface="Garamond" panose="02020404030301010803" pitchFamily="18" charset="0"/>
              </a:rPr>
              <a:t>(</a:t>
            </a:r>
            <a:r>
              <a:rPr lang="en-US" sz="2600" b="1" dirty="0" smtClean="0">
                <a:latin typeface="Garamond" panose="02020404030301010803" pitchFamily="18" charset="0"/>
              </a:rPr>
              <a:t>won’t</a:t>
            </a:r>
            <a:r>
              <a:rPr lang="en-US" sz="2600" dirty="0" smtClean="0">
                <a:latin typeface="Garamond" panose="02020404030301010803" pitchFamily="18" charset="0"/>
              </a:rPr>
              <a:t>) </a:t>
            </a:r>
            <a:r>
              <a:rPr lang="en-US" sz="2600" b="1" dirty="0" smtClean="0">
                <a:latin typeface="Garamond" panose="02020404030301010803" pitchFamily="18" charset="0"/>
              </a:rPr>
              <a:t>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b="1" dirty="0" smtClean="0">
                <a:latin typeface="Garamond" panose="02020404030301010803" pitchFamily="18" charset="0"/>
              </a:rPr>
              <a:t>Will</a:t>
            </a:r>
            <a:r>
              <a:rPr lang="en-US" sz="2600" dirty="0" smtClean="0">
                <a:latin typeface="Garamond" panose="02020404030301010803" pitchFamily="18" charset="0"/>
              </a:rPr>
              <a:t> (</a:t>
            </a:r>
            <a:r>
              <a:rPr lang="en-US" sz="2600" b="1" dirty="0" smtClean="0">
                <a:latin typeface="Garamond" panose="02020404030301010803" pitchFamily="18" charset="0"/>
              </a:rPr>
              <a:t>Won’t</a:t>
            </a:r>
            <a:r>
              <a:rPr lang="en-US" sz="2600" dirty="0" smtClean="0">
                <a:latin typeface="Garamond" panose="02020404030301010803" pitchFamily="18" charset="0"/>
              </a:rPr>
              <a:t>) I/you/she/ he/it/we/they </a:t>
            </a:r>
            <a:r>
              <a:rPr lang="en-US" sz="2600" b="1" dirty="0" smtClean="0">
                <a:latin typeface="Garamond" panose="02020404030301010803" pitchFamily="18" charset="0"/>
              </a:rPr>
              <a:t>eat</a:t>
            </a:r>
            <a:r>
              <a:rPr lang="en-US" sz="2600" dirty="0" smtClean="0">
                <a:latin typeface="Garamond" panose="02020404030301010803" pitchFamily="18" charset="0"/>
              </a:rPr>
              <a:t>?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Wh</a:t>
            </a:r>
            <a:r>
              <a:rPr lang="en-US" sz="2600" dirty="0">
                <a:latin typeface="Garamond" panose="02020404030301010803" pitchFamily="18" charset="0"/>
              </a:rPr>
              <a:t>y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b="1" dirty="0" smtClean="0">
                <a:latin typeface="Garamond" panose="02020404030301010803" pitchFamily="18" charset="0"/>
              </a:rPr>
              <a:t>will</a:t>
            </a:r>
            <a:r>
              <a:rPr lang="en-US" sz="2600" dirty="0" smtClean="0">
                <a:latin typeface="Garamond" panose="02020404030301010803" pitchFamily="18" charset="0"/>
              </a:rPr>
              <a:t> (</a:t>
            </a:r>
            <a:r>
              <a:rPr lang="en-US" sz="2600" b="1" dirty="0" smtClean="0">
                <a:latin typeface="Garamond" panose="02020404030301010803" pitchFamily="18" charset="0"/>
              </a:rPr>
              <a:t>won’t</a:t>
            </a:r>
            <a:r>
              <a:rPr lang="en-US" sz="2600" dirty="0" smtClean="0">
                <a:latin typeface="Garamond" panose="02020404030301010803" pitchFamily="18" charset="0"/>
              </a:rPr>
              <a:t>) I/you/ </a:t>
            </a:r>
            <a:r>
              <a:rPr lang="en-US" sz="2600" dirty="0" smtClean="0">
                <a:latin typeface="Garamond" panose="02020404030301010803" pitchFamily="18" charset="0"/>
              </a:rPr>
              <a:t>she/he/it/we/they </a:t>
            </a:r>
            <a:r>
              <a:rPr lang="en-US" sz="2600" b="1" dirty="0" smtClean="0">
                <a:latin typeface="Garamond" panose="02020404030301010803" pitchFamily="18" charset="0"/>
              </a:rPr>
              <a:t>eat</a:t>
            </a:r>
            <a:r>
              <a:rPr lang="en-US" sz="2600" dirty="0" smtClean="0">
                <a:latin typeface="Garamond" panose="02020404030301010803" pitchFamily="18" charset="0"/>
              </a:rPr>
              <a:t>?</a:t>
            </a:r>
            <a:endParaRPr lang="en-US" sz="2600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7244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 going to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 </a:t>
            </a:r>
            <a:r>
              <a:rPr lang="en-US" sz="2600" b="1" u="sng" dirty="0" smtClean="0">
                <a:latin typeface="Garamond" panose="02020404030301010803" pitchFamily="18" charset="0"/>
              </a:rPr>
              <a:t>am</a:t>
            </a:r>
            <a:r>
              <a:rPr lang="en-US" sz="2600" b="1" dirty="0" smtClean="0">
                <a:latin typeface="Garamond" panose="02020404030301010803" pitchFamily="18" charset="0"/>
              </a:rPr>
              <a:t> going to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You/We/They </a:t>
            </a:r>
            <a:r>
              <a:rPr lang="en-US" sz="2600" b="1" u="sng" dirty="0" smtClean="0">
                <a:latin typeface="Garamond" panose="02020404030301010803" pitchFamily="18" charset="0"/>
              </a:rPr>
              <a:t>are</a:t>
            </a:r>
            <a:r>
              <a:rPr lang="en-US" sz="2600" b="1" dirty="0" smtClean="0">
                <a:latin typeface="Garamond" panose="02020404030301010803" pitchFamily="18" charset="0"/>
              </a:rPr>
              <a:t> going to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She/He/It </a:t>
            </a:r>
            <a:r>
              <a:rPr lang="en-US" sz="2600" b="1" u="sng" dirty="0" smtClean="0">
                <a:latin typeface="Garamond" panose="02020404030301010803" pitchFamily="18" charset="0"/>
              </a:rPr>
              <a:t>is</a:t>
            </a:r>
            <a:r>
              <a:rPr lang="en-US" sz="2600" b="1" dirty="0" smtClean="0">
                <a:latin typeface="Garamond" panose="02020404030301010803" pitchFamily="18" charset="0"/>
              </a:rPr>
              <a:t> going to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</a:t>
            </a:r>
            <a:r>
              <a:rPr lang="en-US" sz="2600" b="1" dirty="0" smtClean="0">
                <a:latin typeface="Garamond" panose="02020404030301010803" pitchFamily="18" charset="0"/>
              </a:rPr>
              <a:t>’</a:t>
            </a:r>
            <a:r>
              <a:rPr lang="en-US" sz="2600" b="1" u="sng" dirty="0" smtClean="0">
                <a:latin typeface="Garamond" panose="02020404030301010803" pitchFamily="18" charset="0"/>
              </a:rPr>
              <a:t>m</a:t>
            </a:r>
            <a:r>
              <a:rPr lang="en-US" sz="2600" b="1" dirty="0" smtClean="0">
                <a:latin typeface="Garamond" panose="02020404030301010803" pitchFamily="18" charset="0"/>
              </a:rPr>
              <a:t> not going to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You/We/They </a:t>
            </a:r>
            <a:r>
              <a:rPr lang="en-US" sz="2600" b="1" u="sng" dirty="0" smtClean="0">
                <a:latin typeface="Garamond" panose="02020404030301010803" pitchFamily="18" charset="0"/>
              </a:rPr>
              <a:t>aren’t</a:t>
            </a:r>
            <a:r>
              <a:rPr lang="en-US" sz="2600" b="1" dirty="0" smtClean="0">
                <a:latin typeface="Garamond" panose="02020404030301010803" pitchFamily="18" charset="0"/>
              </a:rPr>
              <a:t> going to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She/He/It </a:t>
            </a:r>
            <a:r>
              <a:rPr lang="en-US" sz="2600" b="1" u="sng" dirty="0" smtClean="0">
                <a:latin typeface="Garamond" panose="02020404030301010803" pitchFamily="18" charset="0"/>
              </a:rPr>
              <a:t>isn’t</a:t>
            </a:r>
            <a:r>
              <a:rPr lang="en-US" sz="2600" b="1" dirty="0" smtClean="0">
                <a:latin typeface="Garamond" panose="02020404030301010803" pitchFamily="18" charset="0"/>
              </a:rPr>
              <a:t> going to eat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4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e going to</a:t>
            </a:r>
          </a:p>
          <a:p>
            <a:pPr marL="0" indent="0" algn="ctr">
              <a:buNone/>
            </a:pPr>
            <a:endParaRPr lang="en-US" sz="1200" dirty="0" smtClean="0">
              <a:latin typeface="Garamond" panose="02020404030301010803" pitchFamily="18" charset="0"/>
              <a:cs typeface="Gautami" panose="020B0502040204020203" pitchFamily="34" charset="0"/>
            </a:endParaRP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Am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I (</a:t>
            </a:r>
            <a:r>
              <a:rPr lang="en-US" sz="2800" b="1" dirty="0">
                <a:latin typeface="Garamond" panose="02020404030301010803" pitchFamily="18" charset="0"/>
              </a:rPr>
              <a:t>not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b="1" dirty="0">
                <a:latin typeface="Garamond" panose="02020404030301010803" pitchFamily="18" charset="0"/>
              </a:rPr>
              <a:t>going to eat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Are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Aren’t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you/we/they </a:t>
            </a:r>
            <a:r>
              <a:rPr lang="en-US" sz="2800" b="1" dirty="0">
                <a:latin typeface="Garamond" panose="02020404030301010803" pitchFamily="18" charset="0"/>
              </a:rPr>
              <a:t>going to eat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Is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Isn’t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going to eat</a:t>
            </a:r>
            <a:r>
              <a:rPr lang="en-US" sz="2800" dirty="0" smtClean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What </a:t>
            </a:r>
            <a:r>
              <a:rPr lang="en-US" sz="2800" b="1" u="sng" dirty="0">
                <a:latin typeface="Garamond" panose="02020404030301010803" pitchFamily="18" charset="0"/>
              </a:rPr>
              <a:t>am</a:t>
            </a:r>
            <a:r>
              <a:rPr lang="en-US" sz="2800" dirty="0">
                <a:latin typeface="Garamond" panose="02020404030301010803" pitchFamily="18" charset="0"/>
              </a:rPr>
              <a:t> I </a:t>
            </a:r>
            <a:r>
              <a:rPr lang="en-US" sz="2800" b="1" dirty="0">
                <a:latin typeface="Garamond" panose="02020404030301010803" pitchFamily="18" charset="0"/>
              </a:rPr>
              <a:t>going to eat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What </a:t>
            </a:r>
            <a:r>
              <a:rPr lang="en-US" sz="2800" b="1" u="sng" dirty="0">
                <a:latin typeface="Garamond" panose="02020404030301010803" pitchFamily="18" charset="0"/>
              </a:rPr>
              <a:t>are</a:t>
            </a:r>
            <a:r>
              <a:rPr lang="en-US" sz="2800" dirty="0">
                <a:latin typeface="Garamond" panose="02020404030301010803" pitchFamily="18" charset="0"/>
              </a:rPr>
              <a:t> you/we/they </a:t>
            </a:r>
            <a:r>
              <a:rPr lang="en-US" sz="2800" b="1" dirty="0">
                <a:latin typeface="Garamond" panose="02020404030301010803" pitchFamily="18" charset="0"/>
              </a:rPr>
              <a:t>going to eat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What </a:t>
            </a:r>
            <a:r>
              <a:rPr lang="en-US" sz="2800" b="1" u="sng" dirty="0">
                <a:latin typeface="Garamond" panose="02020404030301010803" pitchFamily="18" charset="0"/>
              </a:rPr>
              <a:t>is</a:t>
            </a:r>
            <a:r>
              <a:rPr lang="en-US" sz="2800" dirty="0">
                <a:latin typeface="Garamond" panose="02020404030301010803" pitchFamily="18" charset="0"/>
              </a:rPr>
              <a:t> she/he/it </a:t>
            </a:r>
            <a:r>
              <a:rPr lang="en-US" sz="2800" b="1" dirty="0">
                <a:latin typeface="Garamond" panose="02020404030301010803" pitchFamily="18" charset="0"/>
              </a:rPr>
              <a:t>going to eat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pPr marL="0" indent="0">
              <a:buNone/>
            </a:pPr>
            <a:r>
              <a:rPr lang="en-US" sz="2800" dirty="0">
                <a:latin typeface="Garamond" panose="02020404030301010803" pitchFamily="18" charset="0"/>
              </a:rPr>
              <a:t>Past tense:</a:t>
            </a:r>
            <a:endParaRPr lang="en-US" sz="2800" b="1" u="sng" dirty="0">
              <a:latin typeface="Garamond" panose="02020404030301010803" pitchFamily="18" charset="0"/>
            </a:endParaRP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was</a:t>
            </a:r>
            <a:r>
              <a:rPr lang="en-US" sz="2800" dirty="0" smtClean="0">
                <a:latin typeface="Garamond" panose="02020404030301010803" pitchFamily="18" charset="0"/>
              </a:rPr>
              <a:t>/</a:t>
            </a:r>
            <a:r>
              <a:rPr lang="en-US" sz="2800" b="1" u="sng" dirty="0" smtClean="0">
                <a:latin typeface="Garamond" panose="02020404030301010803" pitchFamily="18" charset="0"/>
              </a:rPr>
              <a:t>wasn’t</a:t>
            </a:r>
            <a:r>
              <a:rPr lang="en-US" sz="2800" dirty="0" smtClean="0">
                <a:latin typeface="Garamond" panose="02020404030301010803" pitchFamily="18" charset="0"/>
              </a:rPr>
              <a:t>/</a:t>
            </a:r>
            <a:r>
              <a:rPr lang="en-US" sz="2800" b="1" u="sng" dirty="0" smtClean="0">
                <a:latin typeface="Garamond" panose="02020404030301010803" pitchFamily="18" charset="0"/>
              </a:rPr>
              <a:t>were</a:t>
            </a:r>
            <a:r>
              <a:rPr lang="en-US" sz="2800" dirty="0" smtClean="0">
                <a:latin typeface="Garamond" panose="02020404030301010803" pitchFamily="18" charset="0"/>
              </a:rPr>
              <a:t>/</a:t>
            </a:r>
            <a:r>
              <a:rPr lang="en-US" sz="2800" b="1" u="sng" dirty="0" smtClean="0">
                <a:latin typeface="Garamond" panose="02020404030301010803" pitchFamily="18" charset="0"/>
              </a:rPr>
              <a:t>weren’t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b="1" dirty="0">
                <a:latin typeface="Garamond" panose="02020404030301010803" pitchFamily="18" charset="0"/>
              </a:rPr>
              <a:t>going to </a:t>
            </a:r>
            <a:r>
              <a:rPr lang="en-US" sz="2800" b="1" dirty="0" smtClean="0">
                <a:latin typeface="Garamond" panose="02020404030301010803" pitchFamily="18" charset="0"/>
              </a:rPr>
              <a:t>eat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11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odal vs. phrasal modal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I/You/She/He/It/We/ They </a:t>
            </a:r>
            <a:r>
              <a:rPr lang="en-US" sz="2600" b="1" dirty="0" smtClean="0">
                <a:latin typeface="Garamond" panose="02020404030301010803" pitchFamily="18" charset="0"/>
              </a:rPr>
              <a:t>can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I/You/She/He/It/We/ They </a:t>
            </a:r>
            <a:r>
              <a:rPr lang="en-US" sz="2600" b="1" dirty="0" smtClean="0">
                <a:latin typeface="Garamond" panose="02020404030301010803" pitchFamily="18" charset="0"/>
              </a:rPr>
              <a:t>cannot </a:t>
            </a:r>
            <a:r>
              <a:rPr lang="en-US" sz="2600" dirty="0" smtClean="0">
                <a:latin typeface="Garamond" panose="02020404030301010803" pitchFamily="18" charset="0"/>
              </a:rPr>
              <a:t>(</a:t>
            </a:r>
            <a:r>
              <a:rPr lang="en-US" sz="2600" b="1" dirty="0" smtClean="0">
                <a:latin typeface="Garamond" panose="02020404030301010803" pitchFamily="18" charset="0"/>
              </a:rPr>
              <a:t>can’t</a:t>
            </a:r>
            <a:r>
              <a:rPr lang="en-US" sz="2600" dirty="0" smtClean="0">
                <a:latin typeface="Garamond" panose="02020404030301010803" pitchFamily="18" charset="0"/>
              </a:rPr>
              <a:t>) </a:t>
            </a:r>
            <a:r>
              <a:rPr lang="en-US" sz="2600" b="1" dirty="0" smtClean="0">
                <a:latin typeface="Garamond" panose="02020404030301010803" pitchFamily="18" charset="0"/>
              </a:rPr>
              <a:t>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b="1" dirty="0" smtClean="0">
                <a:latin typeface="Garamond" panose="02020404030301010803" pitchFamily="18" charset="0"/>
              </a:rPr>
              <a:t>Can</a:t>
            </a:r>
            <a:r>
              <a:rPr lang="en-US" sz="2600" dirty="0" smtClean="0">
                <a:latin typeface="Garamond" panose="02020404030301010803" pitchFamily="18" charset="0"/>
              </a:rPr>
              <a:t> (</a:t>
            </a:r>
            <a:r>
              <a:rPr lang="en-US" sz="2600" b="1" dirty="0" smtClean="0">
                <a:latin typeface="Garamond" panose="02020404030301010803" pitchFamily="18" charset="0"/>
              </a:rPr>
              <a:t>Can’t</a:t>
            </a:r>
            <a:r>
              <a:rPr lang="en-US" sz="2600" dirty="0" smtClean="0">
                <a:latin typeface="Garamond" panose="02020404030301010803" pitchFamily="18" charset="0"/>
              </a:rPr>
              <a:t>) I/you/she/ he/it/we/they </a:t>
            </a:r>
            <a:r>
              <a:rPr lang="en-US" sz="2600" b="1" dirty="0" smtClean="0">
                <a:latin typeface="Garamond" panose="02020404030301010803" pitchFamily="18" charset="0"/>
              </a:rPr>
              <a:t>eat</a:t>
            </a:r>
            <a:r>
              <a:rPr lang="en-US" sz="2600" dirty="0" smtClean="0">
                <a:latin typeface="Garamond" panose="02020404030301010803" pitchFamily="18" charset="0"/>
              </a:rPr>
              <a:t>?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Wh</a:t>
            </a:r>
            <a:r>
              <a:rPr lang="en-US" sz="2600" dirty="0">
                <a:latin typeface="Garamond" panose="02020404030301010803" pitchFamily="18" charset="0"/>
              </a:rPr>
              <a:t>y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b="1" dirty="0" smtClean="0">
                <a:latin typeface="Garamond" panose="02020404030301010803" pitchFamily="18" charset="0"/>
              </a:rPr>
              <a:t>can</a:t>
            </a:r>
            <a:r>
              <a:rPr lang="en-US" sz="2600" dirty="0" smtClean="0">
                <a:latin typeface="Garamond" panose="02020404030301010803" pitchFamily="18" charset="0"/>
              </a:rPr>
              <a:t> (</a:t>
            </a:r>
            <a:r>
              <a:rPr lang="en-US" sz="2600" b="1" dirty="0" smtClean="0">
                <a:latin typeface="Garamond" panose="02020404030301010803" pitchFamily="18" charset="0"/>
              </a:rPr>
              <a:t>can’t</a:t>
            </a:r>
            <a:r>
              <a:rPr lang="en-US" sz="2600" dirty="0" smtClean="0">
                <a:latin typeface="Garamond" panose="02020404030301010803" pitchFamily="18" charset="0"/>
              </a:rPr>
              <a:t>) I/you/ </a:t>
            </a:r>
            <a:r>
              <a:rPr lang="en-US" sz="2600" dirty="0" smtClean="0">
                <a:latin typeface="Garamond" panose="02020404030301010803" pitchFamily="18" charset="0"/>
              </a:rPr>
              <a:t>she/he/it/we/they </a:t>
            </a:r>
            <a:r>
              <a:rPr lang="en-US" sz="2600" b="1" dirty="0" smtClean="0">
                <a:latin typeface="Garamond" panose="02020404030301010803" pitchFamily="18" charset="0"/>
              </a:rPr>
              <a:t>drive</a:t>
            </a:r>
            <a:r>
              <a:rPr lang="en-US" sz="2600" dirty="0" smtClean="0">
                <a:latin typeface="Garamond" panose="02020404030301010803" pitchFamily="18" charset="0"/>
              </a:rPr>
              <a:t>?</a:t>
            </a:r>
            <a:endParaRPr lang="en-US" sz="2600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8768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 able to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 </a:t>
            </a:r>
            <a:r>
              <a:rPr lang="en-US" sz="2600" b="1" u="sng" dirty="0" smtClean="0">
                <a:latin typeface="Garamond" panose="02020404030301010803" pitchFamily="18" charset="0"/>
              </a:rPr>
              <a:t>am</a:t>
            </a:r>
            <a:r>
              <a:rPr lang="en-US" sz="2600" b="1" dirty="0" smtClean="0">
                <a:latin typeface="Garamond" panose="02020404030301010803" pitchFamily="18" charset="0"/>
              </a:rPr>
              <a:t> able to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You/We/They </a:t>
            </a:r>
            <a:r>
              <a:rPr lang="en-US" sz="2600" b="1" u="sng" dirty="0" smtClean="0">
                <a:latin typeface="Garamond" panose="02020404030301010803" pitchFamily="18" charset="0"/>
              </a:rPr>
              <a:t>are</a:t>
            </a:r>
            <a:r>
              <a:rPr lang="en-US" sz="2600" b="1" dirty="0" smtClean="0">
                <a:latin typeface="Garamond" panose="02020404030301010803" pitchFamily="18" charset="0"/>
              </a:rPr>
              <a:t> able to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She/He/It </a:t>
            </a:r>
            <a:r>
              <a:rPr lang="en-US" sz="2600" b="1" u="sng" dirty="0" smtClean="0">
                <a:latin typeface="Garamond" panose="02020404030301010803" pitchFamily="18" charset="0"/>
              </a:rPr>
              <a:t>is</a:t>
            </a:r>
            <a:r>
              <a:rPr lang="en-US" sz="2600" b="1" dirty="0" smtClean="0">
                <a:latin typeface="Garamond" panose="02020404030301010803" pitchFamily="18" charset="0"/>
              </a:rPr>
              <a:t> able to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</a:t>
            </a:r>
            <a:r>
              <a:rPr lang="en-US" sz="2600" b="1" dirty="0" smtClean="0">
                <a:latin typeface="Garamond" panose="02020404030301010803" pitchFamily="18" charset="0"/>
              </a:rPr>
              <a:t>’</a:t>
            </a:r>
            <a:r>
              <a:rPr lang="en-US" sz="2600" b="1" u="sng" dirty="0" smtClean="0">
                <a:latin typeface="Garamond" panose="02020404030301010803" pitchFamily="18" charset="0"/>
              </a:rPr>
              <a:t>m</a:t>
            </a:r>
            <a:r>
              <a:rPr lang="en-US" sz="2600" b="1" dirty="0" smtClean="0">
                <a:latin typeface="Garamond" panose="02020404030301010803" pitchFamily="18" charset="0"/>
              </a:rPr>
              <a:t> not able to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You/We/They </a:t>
            </a:r>
            <a:r>
              <a:rPr lang="en-US" sz="2600" b="1" u="sng" dirty="0" smtClean="0">
                <a:latin typeface="Garamond" panose="02020404030301010803" pitchFamily="18" charset="0"/>
              </a:rPr>
              <a:t>aren’t</a:t>
            </a:r>
            <a:r>
              <a:rPr lang="en-US" sz="2600" b="1" dirty="0" smtClean="0">
                <a:latin typeface="Garamond" panose="02020404030301010803" pitchFamily="18" charset="0"/>
              </a:rPr>
              <a:t> able to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She/He/It </a:t>
            </a:r>
            <a:r>
              <a:rPr lang="en-US" sz="2600" b="1" u="sng" dirty="0" smtClean="0">
                <a:latin typeface="Garamond" panose="02020404030301010803" pitchFamily="18" charset="0"/>
              </a:rPr>
              <a:t>isn’t</a:t>
            </a:r>
            <a:r>
              <a:rPr lang="en-US" sz="2600" b="1" dirty="0" smtClean="0">
                <a:latin typeface="Garamond" panose="02020404030301010803" pitchFamily="18" charset="0"/>
              </a:rPr>
              <a:t> able to drive</a:t>
            </a:r>
            <a:r>
              <a:rPr lang="en-US" sz="2600" dirty="0" smtClean="0">
                <a:latin typeface="Garamond" panose="02020404030301010803" pitchFamily="18" charset="0"/>
              </a:rPr>
              <a:t>.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0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b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e able to</a:t>
            </a:r>
          </a:p>
          <a:p>
            <a:pPr marL="0" indent="0" algn="ctr">
              <a:buNone/>
            </a:pPr>
            <a:endParaRPr lang="en-US" sz="1200" dirty="0" smtClean="0">
              <a:latin typeface="Garamond" panose="02020404030301010803" pitchFamily="18" charset="0"/>
              <a:cs typeface="Gautami" panose="020B0502040204020203" pitchFamily="34" charset="0"/>
            </a:endParaRP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Am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I (</a:t>
            </a:r>
            <a:r>
              <a:rPr lang="en-US" sz="2800" b="1" dirty="0">
                <a:latin typeface="Garamond" panose="02020404030301010803" pitchFamily="18" charset="0"/>
              </a:rPr>
              <a:t>not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b="1" dirty="0">
                <a:latin typeface="Garamond" panose="02020404030301010803" pitchFamily="18" charset="0"/>
              </a:rPr>
              <a:t>able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Are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Aren’t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you/we/they </a:t>
            </a:r>
            <a:r>
              <a:rPr lang="en-US" sz="2800" b="1" dirty="0">
                <a:latin typeface="Garamond" panose="02020404030301010803" pitchFamily="18" charset="0"/>
              </a:rPr>
              <a:t>able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Is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Isn’t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able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am</a:t>
            </a:r>
            <a:r>
              <a:rPr lang="en-US" sz="2800" dirty="0">
                <a:latin typeface="Garamond" panose="02020404030301010803" pitchFamily="18" charset="0"/>
              </a:rPr>
              <a:t> I (</a:t>
            </a:r>
            <a:r>
              <a:rPr lang="en-US" sz="2800" b="1" dirty="0">
                <a:latin typeface="Garamond" panose="02020404030301010803" pitchFamily="18" charset="0"/>
              </a:rPr>
              <a:t>not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b="1" dirty="0">
                <a:latin typeface="Garamond" panose="02020404030301010803" pitchFamily="18" charset="0"/>
              </a:rPr>
              <a:t>able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are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aren’t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you/we/they </a:t>
            </a:r>
            <a:r>
              <a:rPr lang="en-US" sz="2800" b="1" dirty="0">
                <a:latin typeface="Garamond" panose="02020404030301010803" pitchFamily="18" charset="0"/>
              </a:rPr>
              <a:t>able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is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isn’t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able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pPr marL="0" indent="0">
              <a:buNone/>
            </a:pPr>
            <a:r>
              <a:rPr lang="en-US" sz="2800" dirty="0">
                <a:latin typeface="Garamond" panose="02020404030301010803" pitchFamily="18" charset="0"/>
              </a:rPr>
              <a:t>Past tense:</a:t>
            </a: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was</a:t>
            </a:r>
            <a:r>
              <a:rPr lang="en-US" sz="2800" dirty="0" smtClean="0">
                <a:latin typeface="Garamond" panose="02020404030301010803" pitchFamily="18" charset="0"/>
              </a:rPr>
              <a:t>/</a:t>
            </a:r>
            <a:r>
              <a:rPr lang="en-US" sz="2800" b="1" u="sng" dirty="0" smtClean="0">
                <a:latin typeface="Garamond" panose="02020404030301010803" pitchFamily="18" charset="0"/>
              </a:rPr>
              <a:t>wasn’t</a:t>
            </a:r>
            <a:r>
              <a:rPr lang="en-US" sz="2800" dirty="0" smtClean="0">
                <a:latin typeface="Garamond" panose="02020404030301010803" pitchFamily="18" charset="0"/>
              </a:rPr>
              <a:t>/</a:t>
            </a:r>
            <a:r>
              <a:rPr lang="en-US" sz="2800" b="1" u="sng" dirty="0" smtClean="0">
                <a:latin typeface="Garamond" panose="02020404030301010803" pitchFamily="18" charset="0"/>
              </a:rPr>
              <a:t>were</a:t>
            </a:r>
            <a:r>
              <a:rPr lang="en-US" sz="2800" dirty="0" smtClean="0">
                <a:latin typeface="Garamond" panose="02020404030301010803" pitchFamily="18" charset="0"/>
              </a:rPr>
              <a:t>/</a:t>
            </a:r>
            <a:r>
              <a:rPr lang="en-US" sz="2800" b="1" u="sng" dirty="0" smtClean="0">
                <a:latin typeface="Garamond" panose="02020404030301010803" pitchFamily="18" charset="0"/>
              </a:rPr>
              <a:t>weren’t</a:t>
            </a:r>
            <a:r>
              <a:rPr lang="en-US" sz="2800" b="1" dirty="0" smtClean="0">
                <a:latin typeface="Garamond" panose="02020404030301010803" pitchFamily="18" charset="0"/>
              </a:rPr>
              <a:t> </a:t>
            </a:r>
            <a:r>
              <a:rPr lang="en-US" sz="2800" b="1" dirty="0">
                <a:latin typeface="Garamond" panose="02020404030301010803" pitchFamily="18" charset="0"/>
              </a:rPr>
              <a:t>able to </a:t>
            </a:r>
            <a:r>
              <a:rPr lang="en-US" sz="2800" b="1" dirty="0" smtClean="0">
                <a:latin typeface="Garamond" panose="02020404030301010803" pitchFamily="18" charset="0"/>
              </a:rPr>
              <a:t>drive</a:t>
            </a:r>
            <a:endParaRPr lang="en-US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3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single-word, principal, true modals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1600201"/>
            <a:ext cx="3657600" cy="3581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ould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will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would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should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048000" cy="35353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may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might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must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shall</a:t>
            </a:r>
          </a:p>
          <a:p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94504" y="3581400"/>
            <a:ext cx="1453896" cy="685800"/>
          </a:xfrm>
          <a:prstGeom prst="round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0600" y="4876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aramond" panose="02020404030301010803" pitchFamily="18" charset="0"/>
              </a:rPr>
              <a:t>Important?</a:t>
            </a:r>
          </a:p>
          <a:p>
            <a:r>
              <a:rPr lang="en-US" sz="2400" b="1" dirty="0" smtClean="0">
                <a:latin typeface="Garamond" panose="02020404030301010803" pitchFamily="18" charset="0"/>
              </a:rPr>
              <a:t>Necessary?</a:t>
            </a:r>
            <a:endParaRPr lang="en-US" sz="2400" b="1" dirty="0">
              <a:latin typeface="Garamond" panose="02020404030301010803" pitchFamily="18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5334000" y="4343400"/>
            <a:ext cx="4572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KNOW HOW TO</a:t>
            </a:r>
          </a:p>
          <a:p>
            <a:pPr marL="0" indent="0" algn="ctr">
              <a:buNone/>
            </a:pPr>
            <a:endParaRPr lang="en-US" sz="1600" dirty="0" smtClean="0">
              <a:latin typeface="Garamond" panose="02020404030301010803" pitchFamily="18" charset="0"/>
              <a:cs typeface="Gautami" panose="020B0502040204020203" pitchFamily="34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She/He/It </a:t>
            </a:r>
            <a:r>
              <a:rPr lang="en-US" sz="2800" b="1" dirty="0">
                <a:latin typeface="Garamond" panose="02020404030301010803" pitchFamily="18" charset="0"/>
              </a:rPr>
              <a:t>know</a:t>
            </a:r>
            <a:r>
              <a:rPr lang="en-US" sz="2800" b="1" u="sng" dirty="0">
                <a:latin typeface="Garamond" panose="02020404030301010803" pitchFamily="18" charset="0"/>
              </a:rPr>
              <a:t>s</a:t>
            </a:r>
            <a:r>
              <a:rPr lang="en-US" sz="2800" b="1" dirty="0">
                <a:latin typeface="Garamond" panose="02020404030301010803" pitchFamily="18" charset="0"/>
              </a:rPr>
              <a:t>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I/You/We/They </a:t>
            </a:r>
            <a:r>
              <a:rPr lang="en-US" sz="2800" b="1" u="sng" dirty="0">
                <a:latin typeface="Garamond" panose="02020404030301010803" pitchFamily="18" charset="0"/>
              </a:rPr>
              <a:t>don’t</a:t>
            </a:r>
            <a:r>
              <a:rPr lang="en-US" sz="2800" b="1" dirty="0">
                <a:latin typeface="Garamond" panose="02020404030301010803" pitchFamily="18" charset="0"/>
              </a:rPr>
              <a:t> know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She/He/It </a:t>
            </a:r>
            <a:r>
              <a:rPr lang="en-US" sz="2800" b="1" u="sng" dirty="0">
                <a:latin typeface="Garamond" panose="02020404030301010803" pitchFamily="18" charset="0"/>
              </a:rPr>
              <a:t>doesn’t</a:t>
            </a:r>
            <a:r>
              <a:rPr lang="en-US" sz="2800" b="1" dirty="0">
                <a:latin typeface="Garamond" panose="02020404030301010803" pitchFamily="18" charset="0"/>
              </a:rPr>
              <a:t> know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Do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Don’t</a:t>
            </a:r>
            <a:r>
              <a:rPr lang="en-US" sz="2800" dirty="0">
                <a:latin typeface="Garamond" panose="02020404030301010803" pitchFamily="18" charset="0"/>
              </a:rPr>
              <a:t>) I/you/we/they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Does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Doesn’t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do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does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doesn’t</a:t>
            </a:r>
            <a:r>
              <a:rPr lang="en-US" sz="2800" dirty="0">
                <a:latin typeface="Garamond" panose="02020404030301010803" pitchFamily="18" charset="0"/>
              </a:rPr>
              <a:t>)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she/he/it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 smtClean="0">
                <a:latin typeface="Garamond" panose="02020404030301010803" pitchFamily="18" charset="0"/>
              </a:rPr>
              <a:t>?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22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KNOW HOW TO</a:t>
            </a:r>
          </a:p>
          <a:p>
            <a:pPr marL="0" indent="0" algn="ctr">
              <a:buNone/>
            </a:pPr>
            <a:endParaRPr lang="en-US" sz="1600" dirty="0" smtClean="0">
              <a:latin typeface="Garamond" panose="02020404030301010803" pitchFamily="18" charset="0"/>
              <a:cs typeface="Gautami" panose="020B0502040204020203" pitchFamily="34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I/You/We/They </a:t>
            </a:r>
            <a:r>
              <a:rPr lang="en-US" sz="2800" b="1" u="sng" dirty="0">
                <a:latin typeface="Garamond" panose="02020404030301010803" pitchFamily="18" charset="0"/>
              </a:rPr>
              <a:t>knew</a:t>
            </a:r>
            <a:r>
              <a:rPr lang="en-US" sz="2800" b="1" dirty="0">
                <a:latin typeface="Garamond" panose="02020404030301010803" pitchFamily="18" charset="0"/>
              </a:rPr>
              <a:t>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She/He/It </a:t>
            </a:r>
            <a:r>
              <a:rPr lang="en-US" sz="2800" b="1" u="sng" dirty="0">
                <a:latin typeface="Garamond" panose="02020404030301010803" pitchFamily="18" charset="0"/>
              </a:rPr>
              <a:t>knew</a:t>
            </a:r>
            <a:r>
              <a:rPr lang="en-US" sz="2800" b="1" dirty="0">
                <a:latin typeface="Garamond" panose="02020404030301010803" pitchFamily="18" charset="0"/>
              </a:rPr>
              <a:t>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I/You/We/They 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b="1" dirty="0">
                <a:latin typeface="Garamond" panose="02020404030301010803" pitchFamily="18" charset="0"/>
              </a:rPr>
              <a:t> know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She/He/It 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b="1" dirty="0">
                <a:latin typeface="Garamond" panose="02020404030301010803" pitchFamily="18" charset="0"/>
              </a:rPr>
              <a:t> know how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she/he/it </a:t>
            </a:r>
            <a:r>
              <a:rPr lang="en-US" sz="2800" b="1" dirty="0">
                <a:latin typeface="Garamond" panose="02020404030301010803" pitchFamily="18" charset="0"/>
              </a:rPr>
              <a:t>know how to drive</a:t>
            </a:r>
            <a:r>
              <a:rPr lang="en-US" sz="2800" dirty="0" smtClean="0">
                <a:latin typeface="Garamond" panose="02020404030301010803" pitchFamily="18" charset="0"/>
              </a:rPr>
              <a:t>?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2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should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have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+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infinitive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i="1" dirty="0" smtClean="0">
                <a:latin typeface="Garamond" panose="02020404030301010803" pitchFamily="18" charset="0"/>
              </a:rPr>
              <a:t>must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Polite questions: </a:t>
            </a:r>
            <a:r>
              <a:rPr lang="en-US" b="1" i="1" dirty="0" smtClean="0">
                <a:latin typeface="Garamond" panose="02020404030301010803" pitchFamily="18" charset="0"/>
              </a:rPr>
              <a:t>May I, Could I </a:t>
            </a:r>
            <a:r>
              <a:rPr lang="en-US" dirty="0" smtClean="0">
                <a:latin typeface="Garamond" panose="02020404030301010803" pitchFamily="18" charset="0"/>
              </a:rPr>
              <a:t>&amp;</a:t>
            </a:r>
            <a:r>
              <a:rPr lang="en-US" b="1" i="1" dirty="0" smtClean="0">
                <a:latin typeface="Garamond" panose="02020404030301010803" pitchFamily="18" charset="0"/>
              </a:rPr>
              <a:t> Can I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Polite questions: </a:t>
            </a:r>
            <a:r>
              <a:rPr lang="en-US" b="1" i="1" dirty="0" smtClean="0">
                <a:latin typeface="Garamond" panose="02020404030301010803" pitchFamily="18" charset="0"/>
              </a:rPr>
              <a:t>Could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b="1" i="1" dirty="0" smtClean="0">
                <a:latin typeface="Garamond" panose="02020404030301010803" pitchFamily="18" charset="0"/>
              </a:rPr>
              <a:t>you</a:t>
            </a:r>
            <a:r>
              <a:rPr lang="en-US" dirty="0" smtClean="0">
                <a:latin typeface="Garamond" panose="02020404030301010803" pitchFamily="18" charset="0"/>
              </a:rPr>
              <a:t> &amp; </a:t>
            </a:r>
            <a:r>
              <a:rPr lang="en-US" b="1" i="1" dirty="0" smtClean="0">
                <a:latin typeface="Garamond" panose="02020404030301010803" pitchFamily="18" charset="0"/>
              </a:rPr>
              <a:t>Would you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Imperative sentences</a:t>
            </a:r>
            <a:endParaRPr lang="en-US" b="1" i="1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Modal auxiliaries [review]</a:t>
            </a:r>
            <a:endParaRPr lang="en-US" b="1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Summary chart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Using </a:t>
            </a:r>
            <a:r>
              <a:rPr lang="en-US" b="1" dirty="0" smtClean="0">
                <a:latin typeface="Garamond" panose="02020404030301010803" pitchFamily="18" charset="0"/>
              </a:rPr>
              <a:t>let’s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5105400"/>
          </a:xfrm>
          <a:ln w="158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>
              <a:latin typeface="Garamond" panose="02020404030301010803" pitchFamily="18" charset="0"/>
            </a:endParaRPr>
          </a:p>
          <a:p>
            <a:pPr>
              <a:buFont typeface="Wingdings"/>
              <a:buChar char="ß"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sym typeface="Wingdings" panose="05000000000000000000" pitchFamily="2" charset="2"/>
              </a:rPr>
              <a:t>???</a:t>
            </a:r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500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5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 only if enough time</a:t>
            </a:r>
          </a:p>
          <a:p>
            <a:pPr marL="0" indent="0">
              <a:buNone/>
            </a:pPr>
            <a:endParaRPr lang="en-US" sz="2300" dirty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6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 only if enough time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Garamond" panose="02020404030301010803" pitchFamily="18" charset="0"/>
              </a:rPr>
              <a:t>Azar</a:t>
            </a:r>
            <a:r>
              <a:rPr lang="en-US" b="1" dirty="0" smtClean="0">
                <a:latin typeface="Garamond" panose="02020404030301010803" pitchFamily="18" charset="0"/>
              </a:rPr>
              <a:t> &amp; Hagen – Ch. 13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sz="2800" b="1" dirty="0" smtClean="0">
                <a:latin typeface="Garamond" panose="02020404030301010803" pitchFamily="18" charset="0"/>
              </a:rPr>
              <a:t>Modals, Part 2: Advice, Necessity, Requests, Suggestions</a:t>
            </a:r>
            <a:endParaRPr lang="en-US" sz="2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odal vs. phrasal modal (?)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must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I/You/She/He/It/We/ They </a:t>
            </a:r>
            <a:r>
              <a:rPr lang="en-US" sz="2600" b="1" dirty="0" smtClean="0">
                <a:latin typeface="Garamond" panose="02020404030301010803" pitchFamily="18" charset="0"/>
              </a:rPr>
              <a:t>must do</a:t>
            </a:r>
            <a:r>
              <a:rPr lang="en-US" sz="2600" dirty="0" smtClean="0">
                <a:latin typeface="Garamond" panose="02020404030301010803" pitchFamily="18" charset="0"/>
              </a:rPr>
              <a:t> __.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I/You/She/He/It/We/ They </a:t>
            </a:r>
            <a:r>
              <a:rPr lang="en-US" sz="2600" b="1" dirty="0" smtClean="0">
                <a:latin typeface="Garamond" panose="02020404030301010803" pitchFamily="18" charset="0"/>
              </a:rPr>
              <a:t>must not </a:t>
            </a:r>
            <a:r>
              <a:rPr lang="en-US" sz="2600" dirty="0" smtClean="0">
                <a:latin typeface="Garamond" panose="02020404030301010803" pitchFamily="18" charset="0"/>
              </a:rPr>
              <a:t>(</a:t>
            </a:r>
            <a:r>
              <a:rPr lang="en-US" sz="2600" b="1" dirty="0" smtClean="0">
                <a:latin typeface="Garamond" panose="02020404030301010803" pitchFamily="18" charset="0"/>
              </a:rPr>
              <a:t>mustn’t</a:t>
            </a:r>
            <a:r>
              <a:rPr lang="en-US" sz="2600" dirty="0" smtClean="0">
                <a:latin typeface="Garamond" panose="02020404030301010803" pitchFamily="18" charset="0"/>
              </a:rPr>
              <a:t>) </a:t>
            </a:r>
            <a:r>
              <a:rPr lang="en-US" sz="2600" b="1" dirty="0" smtClean="0">
                <a:latin typeface="Garamond" panose="02020404030301010803" pitchFamily="18" charset="0"/>
              </a:rPr>
              <a:t>do</a:t>
            </a:r>
            <a:r>
              <a:rPr lang="en-US" sz="2600" dirty="0" smtClean="0">
                <a:latin typeface="Garamond" panose="02020404030301010803" pitchFamily="18" charset="0"/>
              </a:rPr>
              <a:t> __.</a:t>
            </a:r>
          </a:p>
          <a:p>
            <a:r>
              <a:rPr lang="en-US" sz="2600" b="1" dirty="0" smtClean="0">
                <a:latin typeface="Garamond" panose="02020404030301010803" pitchFamily="18" charset="0"/>
              </a:rPr>
              <a:t>Must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dirty="0" smtClean="0">
                <a:latin typeface="Garamond" panose="02020404030301010803" pitchFamily="18" charset="0"/>
              </a:rPr>
              <a:t>I/you/she/he/it/ we/they </a:t>
            </a:r>
            <a:r>
              <a:rPr lang="en-US" sz="2600" b="1" dirty="0" smtClean="0">
                <a:latin typeface="Garamond" panose="02020404030301010803" pitchFamily="18" charset="0"/>
              </a:rPr>
              <a:t>do</a:t>
            </a:r>
            <a:r>
              <a:rPr lang="en-US" sz="2600" dirty="0" smtClean="0">
                <a:latin typeface="Garamond" panose="02020404030301010803" pitchFamily="18" charset="0"/>
              </a:rPr>
              <a:t> __.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Wh</a:t>
            </a:r>
            <a:r>
              <a:rPr lang="en-US" sz="2600" dirty="0">
                <a:latin typeface="Garamond" panose="02020404030301010803" pitchFamily="18" charset="0"/>
              </a:rPr>
              <a:t>y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b="1" dirty="0" smtClean="0">
                <a:latin typeface="Garamond" panose="02020404030301010803" pitchFamily="18" charset="0"/>
              </a:rPr>
              <a:t>must</a:t>
            </a:r>
            <a:r>
              <a:rPr lang="en-US" sz="2600" dirty="0" smtClean="0">
                <a:latin typeface="Garamond" panose="02020404030301010803" pitchFamily="18" charset="0"/>
              </a:rPr>
              <a:t> </a:t>
            </a:r>
            <a:r>
              <a:rPr lang="en-US" sz="2600" dirty="0" smtClean="0">
                <a:latin typeface="Garamond" panose="02020404030301010803" pitchFamily="18" charset="0"/>
              </a:rPr>
              <a:t>I/you/she/ he/it/we/they </a:t>
            </a:r>
            <a:r>
              <a:rPr lang="en-US" sz="2600" b="1" dirty="0" smtClean="0">
                <a:latin typeface="Garamond" panose="02020404030301010803" pitchFamily="18" charset="0"/>
              </a:rPr>
              <a:t>do</a:t>
            </a:r>
            <a:r>
              <a:rPr lang="en-US" sz="2600" dirty="0" smtClean="0">
                <a:latin typeface="Garamond" panose="02020404030301010803" pitchFamily="18" charset="0"/>
              </a:rPr>
              <a:t> __?</a:t>
            </a:r>
            <a:endParaRPr lang="en-US" sz="2600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have to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I/You/We/They </a:t>
            </a:r>
            <a:r>
              <a:rPr lang="en-US" b="1" dirty="0" smtClean="0">
                <a:latin typeface="Garamond" panose="02020404030301010803" pitchFamily="18" charset="0"/>
              </a:rPr>
              <a:t>have to do</a:t>
            </a:r>
            <a:r>
              <a:rPr lang="en-US" dirty="0" smtClean="0">
                <a:latin typeface="Garamond" panose="02020404030301010803" pitchFamily="18" charset="0"/>
              </a:rPr>
              <a:t> __.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She/He/It </a:t>
            </a:r>
            <a:r>
              <a:rPr lang="en-US" b="1" dirty="0" smtClean="0">
                <a:latin typeface="Garamond" panose="02020404030301010803" pitchFamily="18" charset="0"/>
              </a:rPr>
              <a:t>ha</a:t>
            </a:r>
            <a:r>
              <a:rPr lang="en-US" b="1" u="sng" dirty="0" smtClean="0">
                <a:latin typeface="Garamond" panose="02020404030301010803" pitchFamily="18" charset="0"/>
              </a:rPr>
              <a:t>s</a:t>
            </a:r>
            <a:r>
              <a:rPr lang="en-US" b="1" dirty="0" smtClean="0">
                <a:latin typeface="Garamond" panose="02020404030301010803" pitchFamily="18" charset="0"/>
              </a:rPr>
              <a:t> to do</a:t>
            </a:r>
            <a:r>
              <a:rPr lang="en-US" dirty="0" smtClean="0">
                <a:latin typeface="Garamond" panose="02020404030301010803" pitchFamily="18" charset="0"/>
              </a:rPr>
              <a:t> __.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I/You/We/They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  <a:r>
              <a:rPr lang="en-US" b="1" u="sng" dirty="0" smtClean="0">
                <a:latin typeface="Garamond" panose="02020404030301010803" pitchFamily="18" charset="0"/>
              </a:rPr>
              <a:t>don’t</a:t>
            </a:r>
            <a:r>
              <a:rPr lang="en-US" b="1" dirty="0" smtClean="0">
                <a:latin typeface="Garamond" panose="02020404030301010803" pitchFamily="18" charset="0"/>
              </a:rPr>
              <a:t> have to do</a:t>
            </a:r>
            <a:r>
              <a:rPr lang="en-US" dirty="0" smtClean="0">
                <a:latin typeface="Garamond" panose="02020404030301010803" pitchFamily="18" charset="0"/>
              </a:rPr>
              <a:t> __.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She/He/It </a:t>
            </a:r>
            <a:r>
              <a:rPr lang="en-US" b="1" u="sng" dirty="0" smtClean="0">
                <a:latin typeface="Garamond" panose="02020404030301010803" pitchFamily="18" charset="0"/>
              </a:rPr>
              <a:t>doesn’t</a:t>
            </a:r>
            <a:r>
              <a:rPr lang="en-US" b="1" dirty="0" smtClean="0">
                <a:latin typeface="Garamond" panose="02020404030301010803" pitchFamily="18" charset="0"/>
              </a:rPr>
              <a:t> have to do</a:t>
            </a:r>
            <a:r>
              <a:rPr lang="en-US" dirty="0" smtClean="0">
                <a:latin typeface="Garamond" panose="02020404030301010803" pitchFamily="18" charset="0"/>
              </a:rPr>
              <a:t> __.</a:t>
            </a:r>
          </a:p>
        </p:txBody>
      </p:sp>
    </p:spTree>
    <p:extLst>
      <p:ext uri="{BB962C8B-B14F-4D97-AF65-F5344CB8AC3E}">
        <p14:creationId xmlns:p14="http://schemas.microsoft.com/office/powerpoint/2010/main" val="67475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HAVE TO</a:t>
            </a:r>
          </a:p>
          <a:p>
            <a:pPr marL="0" indent="0" algn="ctr">
              <a:buNone/>
            </a:pPr>
            <a:endParaRPr lang="en-US" sz="2400" dirty="0" smtClean="0">
              <a:latin typeface="Garamond" panose="02020404030301010803" pitchFamily="18" charset="0"/>
              <a:cs typeface="Gautami" panose="020B0502040204020203" pitchFamily="34" charset="0"/>
            </a:endParaRP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Do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(</a:t>
            </a:r>
            <a:r>
              <a:rPr lang="en-US" sz="2800" b="1" u="sng" dirty="0">
                <a:latin typeface="Garamond" panose="02020404030301010803" pitchFamily="18" charset="0"/>
              </a:rPr>
              <a:t>Don’t</a:t>
            </a:r>
            <a:r>
              <a:rPr lang="en-US" sz="2800" dirty="0">
                <a:latin typeface="Garamond" panose="02020404030301010803" pitchFamily="18" charset="0"/>
              </a:rPr>
              <a:t>) I/you/we/they </a:t>
            </a:r>
            <a:r>
              <a:rPr lang="en-US" sz="2800" b="1" dirty="0">
                <a:latin typeface="Garamond" panose="02020404030301010803" pitchFamily="18" charset="0"/>
              </a:rPr>
              <a:t>have to do</a:t>
            </a:r>
            <a:r>
              <a:rPr lang="en-US" sz="2800" dirty="0">
                <a:latin typeface="Garamond" panose="02020404030301010803" pitchFamily="18" charset="0"/>
              </a:rPr>
              <a:t> __?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Does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Doesn’t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have to do</a:t>
            </a:r>
            <a:r>
              <a:rPr lang="en-US" sz="2800" dirty="0">
                <a:latin typeface="Garamond" panose="02020404030301010803" pitchFamily="18" charset="0"/>
              </a:rPr>
              <a:t> __?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do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have to do</a:t>
            </a:r>
            <a:r>
              <a:rPr lang="en-US" sz="2800" dirty="0">
                <a:latin typeface="Garamond" panose="02020404030301010803" pitchFamily="18" charset="0"/>
              </a:rPr>
              <a:t> __?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does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doesn’t</a:t>
            </a:r>
            <a:r>
              <a:rPr lang="en-US" sz="2800" dirty="0">
                <a:latin typeface="Garamond" panose="02020404030301010803" pitchFamily="18" charset="0"/>
              </a:rPr>
              <a:t>)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she/he/it </a:t>
            </a:r>
            <a:r>
              <a:rPr lang="en-US" sz="2800" b="1" dirty="0">
                <a:latin typeface="Garamond" panose="02020404030301010803" pitchFamily="18" charset="0"/>
              </a:rPr>
              <a:t>have to do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__?</a:t>
            </a: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15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  <a:ln w="158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Gautami" panose="020B0502040204020203" pitchFamily="34" charset="0"/>
              </a:rPr>
              <a:t>HAVE TO</a:t>
            </a:r>
          </a:p>
          <a:p>
            <a:pPr marL="0" indent="0" algn="ctr">
              <a:buNone/>
            </a:pPr>
            <a:endParaRPr lang="en-US" sz="2400" dirty="0" smtClean="0">
              <a:latin typeface="Garamond" panose="02020404030301010803" pitchFamily="18" charset="0"/>
              <a:cs typeface="Gautami" panose="020B0502040204020203" pitchFamily="34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I/You/We/They </a:t>
            </a:r>
            <a:r>
              <a:rPr lang="en-US" sz="2800" b="1" u="sng" dirty="0">
                <a:latin typeface="Garamond" panose="02020404030301010803" pitchFamily="18" charset="0"/>
              </a:rPr>
              <a:t>had</a:t>
            </a:r>
            <a:r>
              <a:rPr lang="en-US" sz="2800" b="1" dirty="0">
                <a:latin typeface="Garamond" panose="02020404030301010803" pitchFamily="18" charset="0"/>
              </a:rPr>
              <a:t>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She/He/It </a:t>
            </a:r>
            <a:r>
              <a:rPr lang="en-US" sz="2800" b="1" u="sng" dirty="0">
                <a:latin typeface="Garamond" panose="02020404030301010803" pitchFamily="18" charset="0"/>
              </a:rPr>
              <a:t>had</a:t>
            </a:r>
            <a:r>
              <a:rPr lang="en-US" sz="2800" b="1" dirty="0">
                <a:latin typeface="Garamond" panose="02020404030301010803" pitchFamily="18" charset="0"/>
              </a:rPr>
              <a:t> to drive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b="1" dirty="0">
                <a:latin typeface="Garamond" panose="02020404030301010803" pitchFamily="18" charset="0"/>
              </a:rPr>
              <a:t> have to drive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She/He/It 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b="1" dirty="0">
                <a:latin typeface="Garamond" panose="02020404030301010803" pitchFamily="18" charset="0"/>
              </a:rPr>
              <a:t> have to drive</a:t>
            </a:r>
            <a:r>
              <a:rPr lang="en-US" sz="28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en-US" sz="2800" b="1" u="sng" dirty="0" smtClean="0">
                <a:latin typeface="Garamond" panose="02020404030301010803" pitchFamily="18" charset="0"/>
              </a:rPr>
              <a:t>Did</a:t>
            </a: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dirty="0">
                <a:latin typeface="Garamond" panose="02020404030301010803" pitchFamily="18" charset="0"/>
              </a:rPr>
              <a:t>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have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 she/he/it </a:t>
            </a:r>
            <a:r>
              <a:rPr lang="en-US" sz="2800" b="1" dirty="0">
                <a:latin typeface="Garamond" panose="02020404030301010803" pitchFamily="18" charset="0"/>
              </a:rPr>
              <a:t>have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 </a:t>
            </a:r>
            <a:r>
              <a:rPr lang="en-US" sz="2800" dirty="0" smtClean="0">
                <a:latin typeface="Garamond" panose="02020404030301010803" pitchFamily="18" charset="0"/>
              </a:rPr>
              <a:t>I/you/we/they </a:t>
            </a:r>
            <a:r>
              <a:rPr lang="en-US" sz="2800" b="1" dirty="0">
                <a:latin typeface="Garamond" panose="02020404030301010803" pitchFamily="18" charset="0"/>
              </a:rPr>
              <a:t>have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Why </a:t>
            </a:r>
            <a:r>
              <a:rPr lang="en-US" sz="2800" b="1" u="sng" dirty="0">
                <a:latin typeface="Garamond" panose="02020404030301010803" pitchFamily="18" charset="0"/>
              </a:rPr>
              <a:t>did</a:t>
            </a:r>
            <a:r>
              <a:rPr lang="en-US" sz="2800" dirty="0">
                <a:latin typeface="Garamond" panose="02020404030301010803" pitchFamily="18" charset="0"/>
              </a:rPr>
              <a:t> (</a:t>
            </a:r>
            <a:r>
              <a:rPr lang="en-US" sz="2800" b="1" u="sng" dirty="0">
                <a:latin typeface="Garamond" panose="02020404030301010803" pitchFamily="18" charset="0"/>
              </a:rPr>
              <a:t>didn’t</a:t>
            </a:r>
            <a:r>
              <a:rPr lang="en-US" sz="2800" dirty="0">
                <a:latin typeface="Garamond" panose="02020404030301010803" pitchFamily="18" charset="0"/>
              </a:rPr>
              <a:t>)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800" dirty="0" smtClean="0">
                <a:latin typeface="Garamond" panose="02020404030301010803" pitchFamily="18" charset="0"/>
              </a:rPr>
              <a:t>she/he/it </a:t>
            </a:r>
            <a:r>
              <a:rPr lang="en-US" sz="2800" b="1" dirty="0">
                <a:latin typeface="Garamond" panose="02020404030301010803" pitchFamily="18" charset="0"/>
              </a:rPr>
              <a:t>have to drive</a:t>
            </a:r>
            <a:r>
              <a:rPr lang="en-US" sz="2800" dirty="0">
                <a:latin typeface="Garamond" panose="02020404030301010803" pitchFamily="18" charset="0"/>
              </a:rPr>
              <a:t>?</a:t>
            </a:r>
          </a:p>
          <a:p>
            <a:pPr marL="0" indent="0">
              <a:buNone/>
            </a:pPr>
            <a:endParaRPr lang="en-US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59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626730"/>
              </p:ext>
            </p:extLst>
          </p:nvPr>
        </p:nvGraphicFramePr>
        <p:xfrm>
          <a:off x="0" y="381000"/>
          <a:ext cx="9144000" cy="624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899"/>
                <a:gridCol w="4764101"/>
              </a:tblGrid>
              <a:tr h="1037811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Using have</a:t>
                      </a:r>
                      <a:r>
                        <a:rPr lang="en-US" sz="2800" baseline="0" dirty="0" smtClean="0"/>
                        <a:t> + infinitive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(have to/has</a:t>
                      </a:r>
                      <a:r>
                        <a:rPr lang="en-US" sz="2800" baseline="0" dirty="0" smtClean="0"/>
                        <a:t> to)</a:t>
                      </a:r>
                      <a:endParaRPr lang="en-US" sz="2800" dirty="0"/>
                    </a:p>
                  </a:txBody>
                  <a:tcPr/>
                </a:tc>
              </a:tr>
              <a:tr h="16294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i="0" dirty="0" smtClean="0"/>
                        <a:t>(a) People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b="1" i="0" baseline="0" dirty="0" smtClean="0"/>
                        <a:t>need to eat </a:t>
                      </a:r>
                      <a:r>
                        <a:rPr lang="en-US" sz="2000" i="0" baseline="0" dirty="0" smtClean="0"/>
                        <a:t>food.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i="0" baseline="0" dirty="0" smtClean="0"/>
                        <a:t>(b) People </a:t>
                      </a:r>
                      <a:r>
                        <a:rPr lang="en-US" sz="2000" b="1" i="0" baseline="0" dirty="0" smtClean="0"/>
                        <a:t>have to eat </a:t>
                      </a:r>
                      <a:r>
                        <a:rPr lang="en-US" sz="2000" i="0" baseline="0" dirty="0" smtClean="0"/>
                        <a:t>food.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i="0" baseline="0" dirty="0" smtClean="0"/>
                        <a:t>(c) Jack </a:t>
                      </a:r>
                      <a:r>
                        <a:rPr lang="en-US" sz="2000" b="1" i="0" baseline="0" dirty="0" smtClean="0"/>
                        <a:t>needs to study </a:t>
                      </a:r>
                      <a:r>
                        <a:rPr lang="en-US" sz="2000" i="0" baseline="0" dirty="0" smtClean="0"/>
                        <a:t>for his test.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i="0" baseline="0" dirty="0" smtClean="0"/>
                        <a:t>(d) </a:t>
                      </a:r>
                      <a:r>
                        <a:rPr lang="en-US" sz="2000" i="0" dirty="0" smtClean="0"/>
                        <a:t>Jack </a:t>
                      </a:r>
                      <a:r>
                        <a:rPr lang="en-US" sz="2000" b="1" i="0" dirty="0" smtClean="0"/>
                        <a:t>has to study </a:t>
                      </a:r>
                      <a:r>
                        <a:rPr lang="en-US" sz="2000" i="0" dirty="0" smtClean="0"/>
                        <a:t>for his test.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(a) and (b) have</a:t>
                      </a:r>
                      <a:r>
                        <a:rPr lang="en-US" sz="2000" i="0" baseline="0" dirty="0" smtClean="0"/>
                        <a:t> basically the same meaning.</a:t>
                      </a:r>
                    </a:p>
                    <a:p>
                      <a:r>
                        <a:rPr lang="en-US" sz="2000" i="0" dirty="0" smtClean="0"/>
                        <a:t>(c) and (d) have basically the same meaning. </a:t>
                      </a:r>
                      <a:r>
                        <a:rPr lang="en-US" sz="2000" b="1" i="0" dirty="0" smtClean="0"/>
                        <a:t>Have</a:t>
                      </a:r>
                      <a:r>
                        <a:rPr lang="en-US" sz="2000" i="0" dirty="0" smtClean="0"/>
                        <a:t> + </a:t>
                      </a:r>
                      <a:r>
                        <a:rPr lang="en-US" sz="2000" b="1" i="0" dirty="0" smtClean="0"/>
                        <a:t>infinitive</a:t>
                      </a:r>
                      <a:r>
                        <a:rPr lang="en-US" sz="2000" i="0" dirty="0" smtClean="0"/>
                        <a:t> has a special</a:t>
                      </a:r>
                      <a:r>
                        <a:rPr lang="en-US" sz="2000" i="0" baseline="0" dirty="0" smtClean="0"/>
                        <a:t> meaning: it expresses the same idea as </a:t>
                      </a:r>
                      <a:r>
                        <a:rPr lang="en-US" sz="2000" b="1" i="0" baseline="0" dirty="0" smtClean="0"/>
                        <a:t>need</a:t>
                      </a:r>
                      <a:r>
                        <a:rPr lang="en-US" sz="2000" i="0" baseline="0" dirty="0" smtClean="0"/>
                        <a:t>.</a:t>
                      </a:r>
                      <a:endParaRPr lang="en-US" sz="2000" i="0" dirty="0"/>
                    </a:p>
                  </a:txBody>
                  <a:tcPr/>
                </a:tc>
              </a:tr>
              <a:tr h="729682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(e) I </a:t>
                      </a:r>
                      <a:r>
                        <a:rPr lang="en-US" sz="2000" b="1" i="0" dirty="0" smtClean="0"/>
                        <a:t>had to study </a:t>
                      </a:r>
                      <a:r>
                        <a:rPr lang="en-US" sz="2000" i="0" dirty="0" smtClean="0"/>
                        <a:t>last night.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Past form: </a:t>
                      </a:r>
                      <a:r>
                        <a:rPr lang="en-US" sz="2000" b="1" i="0" dirty="0" smtClean="0"/>
                        <a:t>had</a:t>
                      </a:r>
                      <a:r>
                        <a:rPr lang="en-US" sz="2000" dirty="0" smtClean="0"/>
                        <a:t> +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infinitive</a:t>
                      </a:r>
                      <a:endParaRPr lang="en-US" sz="2000" b="1" dirty="0"/>
                    </a:p>
                  </a:txBody>
                  <a:tcPr/>
                </a:tc>
              </a:tr>
              <a:tr h="1515808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(f)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b="1" i="0" baseline="0" dirty="0" smtClean="0"/>
                        <a:t>Do</a:t>
                      </a:r>
                      <a:r>
                        <a:rPr lang="en-US" sz="2000" i="0" baseline="0" dirty="0" smtClean="0"/>
                        <a:t> you </a:t>
                      </a:r>
                      <a:r>
                        <a:rPr lang="en-US" sz="2000" b="1" i="0" baseline="0" dirty="0" smtClean="0"/>
                        <a:t>have to leave </a:t>
                      </a:r>
                      <a:r>
                        <a:rPr lang="en-US" sz="2000" i="0" baseline="0" dirty="0" smtClean="0"/>
                        <a:t>now?</a:t>
                      </a:r>
                    </a:p>
                    <a:p>
                      <a:r>
                        <a:rPr lang="en-US" sz="2000" i="0" baseline="0" dirty="0" smtClean="0"/>
                        <a:t>(g) What time </a:t>
                      </a:r>
                      <a:r>
                        <a:rPr lang="en-US" sz="2000" b="1" i="0" baseline="0" dirty="0" smtClean="0"/>
                        <a:t>does </a:t>
                      </a:r>
                      <a:r>
                        <a:rPr lang="en-US" sz="2000" b="0" i="0" baseline="0" dirty="0" smtClean="0"/>
                        <a:t>Jim</a:t>
                      </a:r>
                      <a:r>
                        <a:rPr lang="en-US" sz="2000" b="1" i="0" baseline="0" dirty="0" smtClean="0"/>
                        <a:t> have to leave</a:t>
                      </a:r>
                      <a:r>
                        <a:rPr lang="en-US" sz="2000" i="0" baseline="0" dirty="0" smtClean="0"/>
                        <a:t>?</a:t>
                      </a:r>
                    </a:p>
                    <a:p>
                      <a:r>
                        <a:rPr lang="en-US" sz="2000" i="0" baseline="0" dirty="0" smtClean="0"/>
                        <a:t>(h) Why </a:t>
                      </a:r>
                      <a:r>
                        <a:rPr lang="en-US" sz="2000" b="1" i="0" baseline="0" dirty="0" smtClean="0"/>
                        <a:t>did </a:t>
                      </a:r>
                      <a:r>
                        <a:rPr lang="en-US" sz="2000" b="0" i="0" baseline="0" dirty="0" smtClean="0"/>
                        <a:t>they</a:t>
                      </a:r>
                      <a:r>
                        <a:rPr lang="en-US" sz="2000" b="1" i="0" baseline="0" dirty="0" smtClean="0"/>
                        <a:t> have to leave</a:t>
                      </a:r>
                      <a:r>
                        <a:rPr lang="en-US" sz="2000" i="0" baseline="0" dirty="0" smtClean="0"/>
                        <a:t>…?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Question</a:t>
                      </a:r>
                      <a:r>
                        <a:rPr lang="en-US" sz="2000" i="0" baseline="0" dirty="0" smtClean="0"/>
                        <a:t> form: </a:t>
                      </a:r>
                      <a:r>
                        <a:rPr lang="en-US" sz="2000" b="1" i="0" baseline="0" dirty="0" smtClean="0"/>
                        <a:t>do</a:t>
                      </a:r>
                      <a:r>
                        <a:rPr lang="en-US" sz="2000" i="0" baseline="0" dirty="0" smtClean="0"/>
                        <a:t>, </a:t>
                      </a:r>
                      <a:r>
                        <a:rPr lang="en-US" sz="2000" b="1" i="0" baseline="0" dirty="0" smtClean="0"/>
                        <a:t>does</a:t>
                      </a:r>
                      <a:r>
                        <a:rPr lang="en-US" sz="2000" i="0" baseline="0" dirty="0" smtClean="0"/>
                        <a:t>, or </a:t>
                      </a:r>
                      <a:r>
                        <a:rPr lang="en-US" sz="2000" b="1" i="0" baseline="0" dirty="0" smtClean="0"/>
                        <a:t>did</a:t>
                      </a:r>
                      <a:r>
                        <a:rPr lang="en-US" sz="2000" i="0" baseline="0" dirty="0" smtClean="0"/>
                        <a:t> is used in questions with </a:t>
                      </a:r>
                      <a:r>
                        <a:rPr lang="en-US" sz="2000" b="1" i="0" baseline="0" dirty="0" smtClean="0"/>
                        <a:t>have to</a:t>
                      </a:r>
                      <a:r>
                        <a:rPr lang="en-US" sz="2000" i="0" baseline="0" dirty="0" smtClean="0"/>
                        <a:t>.</a:t>
                      </a:r>
                      <a:endParaRPr lang="en-US" sz="2000" i="0" dirty="0"/>
                    </a:p>
                  </a:txBody>
                  <a:tcPr/>
                </a:tc>
              </a:tr>
              <a:tr h="1335605"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(</a:t>
                      </a:r>
                      <a:r>
                        <a:rPr lang="en-US" sz="2000" i="0" dirty="0" err="1" smtClean="0"/>
                        <a:t>i</a:t>
                      </a:r>
                      <a:r>
                        <a:rPr lang="en-US" sz="2000" i="0" dirty="0" smtClean="0"/>
                        <a:t>) I </a:t>
                      </a:r>
                      <a:r>
                        <a:rPr lang="en-US" sz="2000" b="1" i="0" dirty="0" smtClean="0"/>
                        <a:t>don’t have to study </a:t>
                      </a:r>
                      <a:r>
                        <a:rPr lang="en-US" sz="2000" i="0" dirty="0" smtClean="0"/>
                        <a:t>tonight.</a:t>
                      </a:r>
                    </a:p>
                    <a:p>
                      <a:r>
                        <a:rPr lang="en-US" sz="2000" i="0" dirty="0" smtClean="0"/>
                        <a:t>(i+1)</a:t>
                      </a:r>
                      <a:r>
                        <a:rPr lang="en-US" sz="2000" i="0" baseline="0" dirty="0" smtClean="0"/>
                        <a:t> Jim </a:t>
                      </a:r>
                      <a:r>
                        <a:rPr lang="en-US" sz="2000" b="1" i="0" baseline="0" dirty="0" smtClean="0"/>
                        <a:t>doesn’t have to study</a:t>
                      </a:r>
                      <a:r>
                        <a:rPr lang="en-US" sz="2000" i="0" baseline="0" dirty="0" smtClean="0"/>
                        <a:t>.</a:t>
                      </a:r>
                      <a:endParaRPr lang="en-US" sz="2000" i="0" dirty="0" smtClean="0"/>
                    </a:p>
                    <a:p>
                      <a:r>
                        <a:rPr lang="en-US" sz="2000" i="0" dirty="0" smtClean="0"/>
                        <a:t>(j) The concert was free.  We </a:t>
                      </a:r>
                      <a:r>
                        <a:rPr lang="en-US" sz="2000" b="1" i="0" dirty="0" smtClean="0"/>
                        <a:t>didn’t have to buy </a:t>
                      </a:r>
                      <a:r>
                        <a:rPr lang="en-US" sz="2000" i="0" dirty="0" smtClean="0"/>
                        <a:t>tickets.</a:t>
                      </a:r>
                      <a:endParaRPr lang="en-US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0" dirty="0" smtClean="0"/>
                        <a:t>Negative form: </a:t>
                      </a:r>
                      <a:r>
                        <a:rPr lang="en-US" sz="2000" b="1" i="0" dirty="0" smtClean="0"/>
                        <a:t>don’t</a:t>
                      </a:r>
                      <a:r>
                        <a:rPr lang="en-US" sz="2000" i="0" dirty="0" smtClean="0"/>
                        <a:t>,</a:t>
                      </a:r>
                      <a:r>
                        <a:rPr lang="en-US" sz="2000" i="0" baseline="0" dirty="0" smtClean="0"/>
                        <a:t> </a:t>
                      </a:r>
                      <a:r>
                        <a:rPr lang="en-US" sz="2000" b="1" i="0" baseline="0" dirty="0" smtClean="0"/>
                        <a:t>doesn’t</a:t>
                      </a:r>
                      <a:r>
                        <a:rPr lang="en-US" sz="2000" i="0" baseline="0" dirty="0" smtClean="0"/>
                        <a:t>, or </a:t>
                      </a:r>
                      <a:r>
                        <a:rPr lang="en-US" sz="2000" b="1" i="0" baseline="0" dirty="0" smtClean="0"/>
                        <a:t>didn’t</a:t>
                      </a:r>
                      <a:r>
                        <a:rPr lang="en-US" sz="2000" i="0" baseline="0" dirty="0" smtClean="0"/>
                        <a:t> is used with </a:t>
                      </a:r>
                      <a:r>
                        <a:rPr lang="en-US" sz="2000" b="1" i="0" baseline="0" dirty="0" smtClean="0"/>
                        <a:t>have to</a:t>
                      </a:r>
                      <a:r>
                        <a:rPr lang="en-US" sz="2000" i="0" baseline="0" dirty="0" smtClean="0"/>
                        <a:t>.</a:t>
                      </a:r>
                      <a:endParaRPr lang="en-US" sz="2000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2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iscussion topics/questions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81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Garamond" panose="02020404030301010803" pitchFamily="18" charset="0"/>
              </a:rPr>
              <a:t>P</a:t>
            </a:r>
            <a:r>
              <a:rPr lang="en-US" sz="3600" b="1" dirty="0" smtClean="0">
                <a:latin typeface="Garamond" panose="02020404030301010803" pitchFamily="18" charset="0"/>
              </a:rPr>
              <a:t>ages 4-6</a:t>
            </a:r>
          </a:p>
          <a:p>
            <a:r>
              <a:rPr lang="en-US" sz="3600" dirty="0" smtClean="0">
                <a:latin typeface="Garamond" panose="02020404030301010803" pitchFamily="18" charset="0"/>
              </a:rPr>
              <a:t>(Charts on pp. 2, 3, 9 &amp; 10)</a:t>
            </a:r>
          </a:p>
          <a:p>
            <a:r>
              <a:rPr lang="en-US" sz="3600" dirty="0" smtClean="0">
                <a:latin typeface="Garamond" panose="02020404030301010803" pitchFamily="18" charset="0"/>
              </a:rPr>
              <a:t>(“Common ELL Mistakes” on pp. 10-11)</a:t>
            </a:r>
          </a:p>
          <a:p>
            <a:r>
              <a:rPr lang="en-US" sz="3600" b="1" dirty="0" smtClean="0">
                <a:latin typeface="Garamond" panose="02020404030301010803" pitchFamily="18" charset="0"/>
              </a:rPr>
              <a:t>Please get together with a partner or a small group</a:t>
            </a:r>
          </a:p>
          <a:p>
            <a:r>
              <a:rPr lang="en-US" sz="3600" b="1" dirty="0" smtClean="0">
                <a:latin typeface="Garamond" panose="02020404030301010803" pitchFamily="18" charset="0"/>
              </a:rPr>
              <a:t>We’ll come back together as a whole group to share thoughts &amp; ideas between 10:30 and </a:t>
            </a:r>
            <a:r>
              <a:rPr lang="en-US" sz="3600" b="1" dirty="0" smtClean="0">
                <a:latin typeface="Garamond" panose="02020404030301010803" pitchFamily="18" charset="0"/>
              </a:rPr>
              <a:t>10:45</a:t>
            </a:r>
            <a:endParaRPr lang="en-US" sz="36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058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odals in low-level reading textbook</a:t>
            </a:r>
            <a:r>
              <a:rPr lang="en-US" dirty="0" smtClean="0">
                <a:latin typeface="Garamond" panose="02020404030301010803" pitchFamily="18" charset="0"/>
              </a:rPr>
              <a:t/>
            </a:r>
            <a:br>
              <a:rPr lang="en-US" dirty="0" smtClean="0">
                <a:latin typeface="Garamond" panose="02020404030301010803" pitchFamily="18" charset="0"/>
              </a:rPr>
            </a:br>
            <a:r>
              <a:rPr lang="en-US" dirty="0" smtClean="0">
                <a:latin typeface="Garamond" panose="02020404030301010803" pitchFamily="18" charset="0"/>
              </a:rPr>
              <a:t>(</a:t>
            </a:r>
            <a:r>
              <a:rPr lang="en-US" u="sng" dirty="0" smtClean="0">
                <a:latin typeface="Garamond" panose="02020404030301010803" pitchFamily="18" charset="0"/>
              </a:rPr>
              <a:t>Active Skills for Reading Intro</a:t>
            </a:r>
            <a:r>
              <a:rPr lang="en-US" dirty="0" smtClean="0">
                <a:latin typeface="Garamond" panose="02020404030301010803" pitchFamily="18" charset="0"/>
              </a:rPr>
              <a:t>, 3</a:t>
            </a:r>
            <a:r>
              <a:rPr lang="en-US" baseline="30000" dirty="0" smtClean="0">
                <a:latin typeface="Garamond" panose="02020404030301010803" pitchFamily="18" charset="0"/>
              </a:rPr>
              <a:t>rd</a:t>
            </a:r>
            <a:r>
              <a:rPr lang="en-US" dirty="0" smtClean="0">
                <a:latin typeface="Garamond" panose="02020404030301010803" pitchFamily="18" charset="0"/>
              </a:rPr>
              <a:t> ed.)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51037"/>
            <a:ext cx="8915400" cy="4525963"/>
          </a:xfrm>
        </p:spPr>
        <p:txBody>
          <a:bodyPr/>
          <a:lstStyle/>
          <a:p>
            <a:r>
              <a:rPr lang="en-US" smtClean="0">
                <a:latin typeface="Garamond" panose="02020404030301010803" pitchFamily="18" charset="0"/>
              </a:rPr>
              <a:t>On </a:t>
            </a:r>
            <a:r>
              <a:rPr lang="en-US" dirty="0" smtClean="0">
                <a:latin typeface="Garamond" panose="02020404030301010803" pitchFamily="18" charset="0"/>
              </a:rPr>
              <a:t>Face2Face, you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play games ___.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What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can’t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you do on Face2Face?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How long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you work in another country?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Lifelong learning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help people ___.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Which of the following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might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en-US" dirty="0" smtClean="0">
                <a:latin typeface="Garamond" panose="02020404030301010803" pitchFamily="18" charset="0"/>
              </a:rPr>
              <a:t>Mr. Salinas say?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After you take Workshop 2, you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will be able to </a:t>
            </a:r>
            <a:r>
              <a:rPr lang="en-US" dirty="0" smtClean="0">
                <a:latin typeface="Garamond" panose="02020404030301010803" pitchFamily="18" charset="0"/>
              </a:rPr>
              <a:t>___.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At the end of Workshop 4, you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will be able to </a:t>
            </a:r>
            <a:r>
              <a:rPr lang="en-US" dirty="0" smtClean="0">
                <a:latin typeface="Garamond" panose="02020404030301010803" pitchFamily="18" charset="0"/>
              </a:rPr>
              <a:t>___.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0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hrasal modals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/ 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modal phrases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/ </a:t>
            </a:r>
            <a:r>
              <a:rPr lang="en-US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modal-like expressions</a:t>
            </a:r>
            <a:endParaRPr lang="en-US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74837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aramond" panose="02020404030301010803" pitchFamily="18" charset="0"/>
              </a:rPr>
              <a:t>h</a:t>
            </a:r>
            <a:r>
              <a:rPr lang="en-US" sz="3200" b="1" dirty="0" smtClean="0">
                <a:latin typeface="Garamond" panose="02020404030301010803" pitchFamily="18" charset="0"/>
              </a:rPr>
              <a:t>ave to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h</a:t>
            </a:r>
            <a:r>
              <a:rPr lang="en-US" sz="3200" b="1" dirty="0" smtClean="0">
                <a:latin typeface="Garamond" panose="02020404030301010803" pitchFamily="18" charset="0"/>
              </a:rPr>
              <a:t>ave got to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ought to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h</a:t>
            </a:r>
            <a:r>
              <a:rPr lang="en-US" sz="3200" b="1" dirty="0" smtClean="0">
                <a:latin typeface="Garamond" panose="02020404030301010803" pitchFamily="18" charset="0"/>
              </a:rPr>
              <a:t>ad better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k</a:t>
            </a:r>
            <a:r>
              <a:rPr lang="en-US" sz="3200" b="1" dirty="0" smtClean="0">
                <a:latin typeface="Garamond" panose="02020404030301010803" pitchFamily="18" charset="0"/>
              </a:rPr>
              <a:t>now how 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874837"/>
            <a:ext cx="4038600" cy="45259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aramond" panose="02020404030301010803" pitchFamily="18" charset="0"/>
              </a:rPr>
              <a:t>b</a:t>
            </a:r>
            <a:r>
              <a:rPr lang="en-US" sz="3200" b="1" dirty="0" smtClean="0">
                <a:latin typeface="Garamond" panose="02020404030301010803" pitchFamily="18" charset="0"/>
              </a:rPr>
              <a:t>e going to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b</a:t>
            </a:r>
            <a:r>
              <a:rPr lang="en-US" sz="3200" b="1" dirty="0" smtClean="0">
                <a:latin typeface="Garamond" panose="02020404030301010803" pitchFamily="18" charset="0"/>
              </a:rPr>
              <a:t>e able to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be about to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b</a:t>
            </a:r>
            <a:r>
              <a:rPr lang="en-US" sz="3200" b="1" dirty="0" smtClean="0">
                <a:latin typeface="Garamond" panose="02020404030301010803" pitchFamily="18" charset="0"/>
              </a:rPr>
              <a:t>e to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b</a:t>
            </a:r>
            <a:r>
              <a:rPr lang="en-US" sz="3200" b="1" dirty="0" smtClean="0">
                <a:latin typeface="Garamond" panose="02020404030301010803" pitchFamily="18" charset="0"/>
              </a:rPr>
              <a:t>e supposed to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be allowed to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b</a:t>
            </a:r>
            <a:r>
              <a:rPr lang="en-US" sz="3200" b="1" dirty="0" smtClean="0">
                <a:latin typeface="Garamond" panose="02020404030301010803" pitchFamily="18" charset="0"/>
              </a:rPr>
              <a:t>e permitted to</a:t>
            </a:r>
          </a:p>
        </p:txBody>
      </p:sp>
    </p:spTree>
    <p:extLst>
      <p:ext uri="{BB962C8B-B14F-4D97-AF65-F5344CB8AC3E}">
        <p14:creationId xmlns:p14="http://schemas.microsoft.com/office/powerpoint/2010/main" val="26969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ifficult vocab.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1"/>
            <a:ext cx="3352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a</a:t>
            </a:r>
            <a:r>
              <a:rPr lang="en-US" sz="3200" dirty="0" smtClean="0">
                <a:latin typeface="Garamond" panose="02020404030301010803" pitchFamily="18" charset="0"/>
              </a:rPr>
              <a:t>uxiliary</a:t>
            </a:r>
          </a:p>
          <a:p>
            <a:r>
              <a:rPr lang="en-US" sz="3200" dirty="0" smtClean="0">
                <a:latin typeface="Garamond" panose="02020404030301010803" pitchFamily="18" charset="0"/>
              </a:rPr>
              <a:t>modality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p</a:t>
            </a:r>
            <a:r>
              <a:rPr lang="en-US" sz="3200" dirty="0" smtClean="0">
                <a:latin typeface="Garamond" panose="02020404030301010803" pitchFamily="18" charset="0"/>
              </a:rPr>
              <a:t>articiple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i</a:t>
            </a:r>
            <a:r>
              <a:rPr lang="en-US" sz="3200" dirty="0" smtClean="0">
                <a:latin typeface="Garamond" panose="02020404030301010803" pitchFamily="18" charset="0"/>
              </a:rPr>
              <a:t>nfinitive</a:t>
            </a:r>
          </a:p>
          <a:p>
            <a:r>
              <a:rPr lang="en-US" sz="3200" dirty="0" err="1">
                <a:latin typeface="Garamond" panose="02020404030301010803" pitchFamily="18" charset="0"/>
              </a:rPr>
              <a:t>s</a:t>
            </a:r>
            <a:r>
              <a:rPr lang="en-US" sz="3200" dirty="0" err="1" smtClean="0">
                <a:latin typeface="Garamond" panose="02020404030301010803" pitchFamily="18" charset="0"/>
              </a:rPr>
              <a:t>emimodals</a:t>
            </a:r>
            <a:endParaRPr lang="en-US" sz="3200" dirty="0" smtClean="0">
              <a:latin typeface="Garamond" panose="02020404030301010803" pitchFamily="18" charset="0"/>
            </a:endParaRPr>
          </a:p>
          <a:p>
            <a:r>
              <a:rPr lang="en-US" sz="3200" dirty="0">
                <a:latin typeface="Garamond" panose="02020404030301010803" pitchFamily="18" charset="0"/>
              </a:rPr>
              <a:t>d</a:t>
            </a:r>
            <a:r>
              <a:rPr lang="en-US" sz="3200" dirty="0" smtClean="0">
                <a:latin typeface="Garamond" panose="02020404030301010803" pitchFamily="18" charset="0"/>
              </a:rPr>
              <a:t>efective</a:t>
            </a:r>
            <a:r>
              <a:rPr lang="en-US" sz="2400" dirty="0" smtClean="0">
                <a:latin typeface="Garamond" panose="02020404030301010803" pitchFamily="18" charset="0"/>
              </a:rPr>
              <a:t>*</a:t>
            </a:r>
            <a:endParaRPr lang="en-US" sz="3200" dirty="0" smtClean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*A </a:t>
            </a:r>
            <a:r>
              <a:rPr lang="en-US" dirty="0">
                <a:latin typeface="Garamond" panose="02020404030301010803" pitchFamily="18" charset="0"/>
              </a:rPr>
              <a:t>defective verb is a verb with an incomplete conjugation, or one which cannot be used in some other way as normal verbs can. </a:t>
            </a:r>
            <a:r>
              <a:rPr lang="en-US" dirty="0" smtClean="0">
                <a:latin typeface="Garamond" panose="02020404030301010803" pitchFamily="18" charset="0"/>
              </a:rPr>
              <a:t> Defective </a:t>
            </a:r>
            <a:r>
              <a:rPr lang="en-US" dirty="0">
                <a:latin typeface="Garamond" panose="02020404030301010803" pitchFamily="18" charset="0"/>
              </a:rPr>
              <a:t>verbs cannot be conjugated in certain tenses, aspects, or moods.</a:t>
            </a:r>
          </a:p>
        </p:txBody>
      </p:sp>
    </p:spTree>
    <p:extLst>
      <p:ext uri="{BB962C8B-B14F-4D97-AF65-F5344CB8AC3E}">
        <p14:creationId xmlns:p14="http://schemas.microsoft.com/office/powerpoint/2010/main" val="9861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ifficult vocab.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17637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Garamond" panose="02020404030301010803" pitchFamily="18" charset="0"/>
              </a:rPr>
              <a:t>a</a:t>
            </a:r>
            <a:r>
              <a:rPr lang="en-US" sz="3200" b="1" dirty="0" smtClean="0">
                <a:latin typeface="Garamond" panose="02020404030301010803" pitchFamily="18" charset="0"/>
              </a:rPr>
              <a:t>bility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a</a:t>
            </a:r>
            <a:r>
              <a:rPr lang="en-US" sz="3200" b="1" dirty="0" smtClean="0">
                <a:latin typeface="Garamond" panose="02020404030301010803" pitchFamily="18" charset="0"/>
              </a:rPr>
              <a:t>dvice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advisability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necessity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obligation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p</a:t>
            </a:r>
            <a:r>
              <a:rPr lang="en-US" sz="3200" b="1" dirty="0" smtClean="0">
                <a:latin typeface="Garamond" panose="02020404030301010803" pitchFamily="18" charset="0"/>
              </a:rPr>
              <a:t>ermission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possibility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probability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1"/>
            <a:ext cx="3352800" cy="3886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aramond" panose="02020404030301010803" pitchFamily="18" charset="0"/>
              </a:rPr>
              <a:t>a</a:t>
            </a:r>
            <a:r>
              <a:rPr lang="en-US" sz="3200" dirty="0" smtClean="0">
                <a:latin typeface="Garamond" panose="02020404030301010803" pitchFamily="18" charset="0"/>
              </a:rPr>
              <a:t>uxiliary</a:t>
            </a:r>
          </a:p>
          <a:p>
            <a:r>
              <a:rPr lang="en-US" sz="3200" dirty="0" smtClean="0">
                <a:latin typeface="Garamond" panose="02020404030301010803" pitchFamily="18" charset="0"/>
              </a:rPr>
              <a:t>modality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p</a:t>
            </a:r>
            <a:r>
              <a:rPr lang="en-US" sz="3200" dirty="0" smtClean="0">
                <a:latin typeface="Garamond" panose="02020404030301010803" pitchFamily="18" charset="0"/>
              </a:rPr>
              <a:t>articiple</a:t>
            </a:r>
          </a:p>
          <a:p>
            <a:r>
              <a:rPr lang="en-US" sz="3200" dirty="0">
                <a:latin typeface="Garamond" panose="02020404030301010803" pitchFamily="18" charset="0"/>
              </a:rPr>
              <a:t>i</a:t>
            </a:r>
            <a:r>
              <a:rPr lang="en-US" sz="3200" dirty="0" smtClean="0">
                <a:latin typeface="Garamond" panose="02020404030301010803" pitchFamily="18" charset="0"/>
              </a:rPr>
              <a:t>nfinitive</a:t>
            </a:r>
          </a:p>
          <a:p>
            <a:r>
              <a:rPr lang="en-US" sz="3200" dirty="0" err="1">
                <a:latin typeface="Garamond" panose="02020404030301010803" pitchFamily="18" charset="0"/>
              </a:rPr>
              <a:t>s</a:t>
            </a:r>
            <a:r>
              <a:rPr lang="en-US" sz="3200" dirty="0" err="1" smtClean="0">
                <a:latin typeface="Garamond" panose="02020404030301010803" pitchFamily="18" charset="0"/>
              </a:rPr>
              <a:t>emimodals</a:t>
            </a:r>
            <a:endParaRPr lang="en-US" sz="3200" dirty="0" smtClean="0">
              <a:latin typeface="Garamond" panose="02020404030301010803" pitchFamily="18" charset="0"/>
            </a:endParaRPr>
          </a:p>
          <a:p>
            <a:r>
              <a:rPr lang="en-US" sz="3200" dirty="0" smtClean="0">
                <a:latin typeface="Garamond" panose="02020404030301010803" pitchFamily="18" charset="0"/>
              </a:rPr>
              <a:t>defective</a:t>
            </a:r>
          </a:p>
        </p:txBody>
      </p:sp>
    </p:spTree>
    <p:extLst>
      <p:ext uri="{BB962C8B-B14F-4D97-AF65-F5344CB8AC3E}">
        <p14:creationId xmlns:p14="http://schemas.microsoft.com/office/powerpoint/2010/main" val="18769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ifficult vocab.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17637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Garamond" panose="02020404030301010803" pitchFamily="18" charset="0"/>
              </a:rPr>
              <a:t>a</a:t>
            </a:r>
            <a:r>
              <a:rPr lang="en-US" sz="3200" b="1" dirty="0" smtClean="0">
                <a:latin typeface="Garamond" panose="02020404030301010803" pitchFamily="18" charset="0"/>
              </a:rPr>
              <a:t>bility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a</a:t>
            </a:r>
            <a:r>
              <a:rPr lang="en-US" sz="3200" b="1" dirty="0" smtClean="0">
                <a:latin typeface="Garamond" panose="02020404030301010803" pitchFamily="18" charset="0"/>
              </a:rPr>
              <a:t>dvice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advisability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necessity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obligation</a:t>
            </a:r>
          </a:p>
          <a:p>
            <a:r>
              <a:rPr lang="en-US" sz="3200" b="1" dirty="0">
                <a:latin typeface="Garamond" panose="02020404030301010803" pitchFamily="18" charset="0"/>
              </a:rPr>
              <a:t>p</a:t>
            </a:r>
            <a:r>
              <a:rPr lang="en-US" sz="3200" b="1" dirty="0" smtClean="0">
                <a:latin typeface="Garamond" panose="02020404030301010803" pitchFamily="18" charset="0"/>
              </a:rPr>
              <a:t>ermission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possibility</a:t>
            </a:r>
          </a:p>
          <a:p>
            <a:r>
              <a:rPr lang="en-US" sz="3200" b="1" dirty="0" smtClean="0">
                <a:latin typeface="Garamond" panose="02020404030301010803" pitchFamily="18" charset="0"/>
              </a:rPr>
              <a:t>probability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86200" cy="2286000"/>
          </a:xfrm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Garamond" panose="02020404030301010803" pitchFamily="18" charset="0"/>
              </a:rPr>
              <a:t>Suggestion #1:</a:t>
            </a:r>
          </a:p>
          <a:p>
            <a:pPr marL="0" indent="0" algn="ctr">
              <a:buNone/>
            </a:pPr>
            <a:r>
              <a:rPr lang="en-US" sz="3200" dirty="0" smtClean="0">
                <a:latin typeface="Garamond" panose="02020404030301010803" pitchFamily="18" charset="0"/>
              </a:rPr>
              <a:t>Have your students look up &amp;/or translate these words.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676400" y="2133600"/>
            <a:ext cx="3352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dirty="0" smtClean="0">
              <a:latin typeface="Garamond" panose="02020404030301010803" pitchFamily="18" charset="0"/>
            </a:endParaRPr>
          </a:p>
          <a:p>
            <a:r>
              <a:rPr lang="en-US" sz="3200" b="1" dirty="0" smtClean="0">
                <a:latin typeface="Garamond" panose="02020404030301010803" pitchFamily="18" charset="0"/>
              </a:rPr>
              <a:t>infinitive</a:t>
            </a:r>
          </a:p>
        </p:txBody>
      </p:sp>
    </p:spTree>
    <p:extLst>
      <p:ext uri="{BB962C8B-B14F-4D97-AF65-F5344CB8AC3E}">
        <p14:creationId xmlns:p14="http://schemas.microsoft.com/office/powerpoint/2010/main" val="840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Celce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-Murcia &amp; Larsen-Freeman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Garamond" panose="02020404030301010803" pitchFamily="18" charset="0"/>
              </a:rPr>
              <a:t>“Modal auxiliaries are among the more difficult structures ESL/EFL teachers have to deal with.”</a:t>
            </a:r>
            <a:endParaRPr lang="en-US" sz="5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8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Folse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Garamond" panose="02020404030301010803" pitchFamily="18" charset="0"/>
              </a:rPr>
              <a:t>“Modals are small but important words or phrases that allow the speaker or writer to include nuances of meaning for verbs.”</a:t>
            </a:r>
          </a:p>
          <a:p>
            <a:pPr marL="0" indent="0" algn="ctr">
              <a:buNone/>
            </a:pPr>
            <a:r>
              <a:rPr lang="en-US" sz="4400" dirty="0" smtClean="0">
                <a:latin typeface="Garamond" panose="02020404030301010803" pitchFamily="18" charset="0"/>
              </a:rPr>
              <a:t>“A modal rarely has just one meaning, and rarely is one meaning expressed by only one modal.”</a:t>
            </a:r>
            <a:endParaRPr lang="en-US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5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Barry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Garamond" panose="02020404030301010803" pitchFamily="18" charset="0"/>
              </a:rPr>
              <a:t>Modals “carry a wide range of different meanings and nuances of meaning…, [and] the meanings are very hard to spell out in exact and predictable terms.”</a:t>
            </a:r>
            <a:endParaRPr lang="en-US" sz="4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1686</Words>
  <Application>Microsoft Office PowerPoint</Application>
  <PresentationFormat>On-screen Show (4:3)</PresentationFormat>
  <Paragraphs>346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Modal Verbs Teaching Modals to  Low-Level  ESL Students</vt:lpstr>
      <vt:lpstr>single-word, principal, true modals</vt:lpstr>
      <vt:lpstr>phrasal modals / modal phrases / modal-like expressions</vt:lpstr>
      <vt:lpstr>difficult vocab.</vt:lpstr>
      <vt:lpstr>difficult vocab.</vt:lpstr>
      <vt:lpstr>difficult vocab.</vt:lpstr>
      <vt:lpstr>Celce-Murcia &amp; Larsen-Freeman</vt:lpstr>
      <vt:lpstr>Folse</vt:lpstr>
      <vt:lpstr>Barry</vt:lpstr>
      <vt:lpstr>informal grammar survey 38 low/low-intermediate students</vt:lpstr>
      <vt:lpstr>common low-level mistakes</vt:lpstr>
      <vt:lpstr> </vt:lpstr>
      <vt:lpstr>Azar &amp; Hagen – Ch. 12 Modals, Part 1: Expressing Ability</vt:lpstr>
      <vt:lpstr>Azar &amp; Hagen – Ch. 12 Modals, Part 1: Expressing Ability</vt:lpstr>
      <vt:lpstr>PowerPoint Presentation</vt:lpstr>
      <vt:lpstr>modal vs. phrasal modal</vt:lpstr>
      <vt:lpstr>PowerPoint Presentation</vt:lpstr>
      <vt:lpstr>modal vs. phrasal modal</vt:lpstr>
      <vt:lpstr>PowerPoint Presentation</vt:lpstr>
      <vt:lpstr>PowerPoint Presentation</vt:lpstr>
      <vt:lpstr>PowerPoint Presentation</vt:lpstr>
      <vt:lpstr>Azar &amp; Hagen – Ch. 13 Modals, Part 2: Advice, Necessity, Requests, Suggestions</vt:lpstr>
      <vt:lpstr>modal vs. phrasal modal (?)</vt:lpstr>
      <vt:lpstr>PowerPoint Presentation</vt:lpstr>
      <vt:lpstr>PowerPoint Presentation</vt:lpstr>
      <vt:lpstr>PowerPoint Presentation</vt:lpstr>
      <vt:lpstr>discussion topics/questions</vt:lpstr>
      <vt:lpstr>modals in low-level reading textbook (Active Skills for Reading Intro, 3rd ed.)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grammar survey 38 low/low-intermediate/intermediate Ss</dc:title>
  <dc:creator>J</dc:creator>
  <cp:lastModifiedBy>eliasj</cp:lastModifiedBy>
  <cp:revision>102</cp:revision>
  <dcterms:created xsi:type="dcterms:W3CDTF">2014-04-13T16:35:23Z</dcterms:created>
  <dcterms:modified xsi:type="dcterms:W3CDTF">2014-04-25T22:56:00Z</dcterms:modified>
</cp:coreProperties>
</file>